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333" r:id="rId3"/>
    <p:sldId id="334" r:id="rId4"/>
    <p:sldId id="344" r:id="rId5"/>
    <p:sldId id="335" r:id="rId6"/>
    <p:sldId id="339" r:id="rId7"/>
    <p:sldId id="361" r:id="rId8"/>
    <p:sldId id="367" r:id="rId9"/>
    <p:sldId id="358" r:id="rId10"/>
    <p:sldId id="304" r:id="rId11"/>
    <p:sldId id="305" r:id="rId12"/>
    <p:sldId id="346" r:id="rId13"/>
    <p:sldId id="306" r:id="rId14"/>
    <p:sldId id="307" r:id="rId15"/>
    <p:sldId id="340" r:id="rId16"/>
    <p:sldId id="364" r:id="rId17"/>
    <p:sldId id="365" r:id="rId18"/>
    <p:sldId id="342" r:id="rId19"/>
    <p:sldId id="343" r:id="rId20"/>
    <p:sldId id="308" r:id="rId21"/>
    <p:sldId id="309" r:id="rId22"/>
    <p:sldId id="345" r:id="rId23"/>
    <p:sldId id="347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CC"/>
    <a:srgbClr val="FF6600"/>
    <a:srgbClr val="CC0066"/>
    <a:srgbClr val="FF33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59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solidFill>
                  <a:srgbClr val="FF3300"/>
                </a:solidFill>
                <a:latin typeface="+mn-ea"/>
                <a:ea typeface="+mn-ea"/>
              </a:defRPr>
            </a:lvl1pPr>
            <a:lvl2pPr>
              <a:defRPr sz="18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2pPr>
            <a:lvl3pPr>
              <a:defRPr sz="1600" b="0">
                <a:latin typeface="+mn-ea"/>
                <a:ea typeface="+mn-ea"/>
              </a:defRPr>
            </a:lvl3pPr>
            <a:lvl4pPr>
              <a:defRPr sz="1400" b="0">
                <a:latin typeface="+mn-ea"/>
                <a:ea typeface="+mn-ea"/>
              </a:defRPr>
            </a:lvl4pPr>
            <a:lvl5pPr>
              <a:defRPr sz="1400" b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ckchair.com/explorers?from=bitcoin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" TargetMode="External"/><Relationship Id="rId2" Type="http://schemas.openxmlformats.org/officeDocument/2006/relationships/hyperlink" Target="https://kr.tradingview.com/symbols/BTCUS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therscan.io/" TargetMode="External"/><Relationship Id="rId4" Type="http://schemas.openxmlformats.org/officeDocument/2006/relationships/hyperlink" Target="https://kr.tradingview.com/symbols/ETHUSD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steemit.com/kr/@brownbears/51-attack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latum.kr/archives/97373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/>
              <a:t>블록체인 기술과 응용 서비스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사토시의 비트코인 주소</a:t>
            </a:r>
            <a:endParaRPr lang="en-US" altLang="ko-KR" smtClean="0"/>
          </a:p>
          <a:p>
            <a:pPr lvl="1"/>
            <a:r>
              <a:rPr lang="ko-KR" altLang="en-US" smtClean="0"/>
              <a:t>사토시</a:t>
            </a:r>
            <a:r>
              <a:rPr lang="en-US" altLang="ko-KR" baseline="30000" smtClean="0">
                <a:solidFill>
                  <a:srgbClr val="FF0000"/>
                </a:solidFill>
              </a:rPr>
              <a:t>(</a:t>
            </a:r>
            <a:r>
              <a:rPr lang="ko-KR" altLang="en-US" b="0" baseline="30000">
                <a:solidFill>
                  <a:srgbClr val="FF0000"/>
                </a:solidFill>
              </a:rPr>
              <a:t>한 명의 개인일 수도</a:t>
            </a:r>
            <a:r>
              <a:rPr lang="en-US" altLang="ko-KR" b="0" baseline="30000">
                <a:solidFill>
                  <a:srgbClr val="FF0000"/>
                </a:solidFill>
              </a:rPr>
              <a:t>, </a:t>
            </a:r>
            <a:r>
              <a:rPr lang="ko-KR" altLang="en-US" b="0" baseline="30000">
                <a:solidFill>
                  <a:srgbClr val="FF0000"/>
                </a:solidFill>
              </a:rPr>
              <a:t>여러 사람일 수도 </a:t>
            </a:r>
            <a:r>
              <a:rPr lang="ko-KR" altLang="en-US" b="0" baseline="30000" smtClean="0">
                <a:solidFill>
                  <a:srgbClr val="FF0000"/>
                </a:solidFill>
              </a:rPr>
              <a:t>있음</a:t>
            </a:r>
            <a:r>
              <a:rPr lang="en-US" altLang="ko-KR" b="0" baseline="30000" smtClean="0">
                <a:solidFill>
                  <a:srgbClr val="FF0000"/>
                </a:solidFill>
              </a:rPr>
              <a:t>)</a:t>
            </a:r>
            <a:r>
              <a:rPr lang="ko-KR" altLang="en-US" smtClean="0"/>
              <a:t>가 </a:t>
            </a:r>
            <a:r>
              <a:rPr lang="en-US" altLang="ko-KR" smtClean="0"/>
              <a:t>2009</a:t>
            </a:r>
            <a:r>
              <a:rPr lang="ko-KR" altLang="en-US" smtClean="0"/>
              <a:t>년 </a:t>
            </a:r>
            <a:r>
              <a:rPr lang="en-US" altLang="ko-KR" smtClean="0"/>
              <a:t>1</a:t>
            </a:r>
            <a:r>
              <a:rPr lang="ko-KR" altLang="en-US" smtClean="0"/>
              <a:t>월 </a:t>
            </a:r>
            <a:r>
              <a:rPr lang="en-US" altLang="ko-KR" smtClean="0"/>
              <a:t>3</a:t>
            </a:r>
            <a:r>
              <a:rPr lang="ko-KR" altLang="en-US" smtClean="0"/>
              <a:t>일 만든 비트코인 지갑 주소</a:t>
            </a:r>
            <a:r>
              <a:rPr lang="en-US" altLang="ko-KR"/>
              <a:t>(</a:t>
            </a:r>
            <a:r>
              <a:rPr lang="en-US" altLang="ko-KR">
                <a:hlinkClick r:id="rId2"/>
              </a:rPr>
              <a:t>https://blockchair.com/explorers?from=bitcoin.com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2009.1.3 </a:t>
            </a:r>
            <a:r>
              <a:rPr lang="ko-KR" altLang="en-US" smtClean="0"/>
              <a:t>제네시스 블록 채굴</a:t>
            </a:r>
            <a:r>
              <a:rPr lang="en-US" altLang="ko-KR"/>
              <a:t>(50BTC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z="1200"/>
              <a:t>보유한 비트코인 양은 약 </a:t>
            </a:r>
            <a:r>
              <a:rPr lang="en-US" altLang="ko-KR" sz="1200"/>
              <a:t>100</a:t>
            </a:r>
            <a:r>
              <a:rPr lang="ko-KR" altLang="en-US" sz="1200"/>
              <a:t>만 개 이상으로 </a:t>
            </a:r>
            <a:r>
              <a:rPr lang="ko-KR" altLang="en-US" sz="1200" smtClean="0"/>
              <a:t>추정</a:t>
            </a:r>
            <a:r>
              <a:rPr lang="en-US" altLang="ko-KR" sz="1200" smtClean="0"/>
              <a:t>(</a:t>
            </a:r>
            <a:r>
              <a:rPr lang="ko-KR" altLang="en-US" sz="1200" smtClean="0"/>
              <a:t>현재</a:t>
            </a:r>
            <a:r>
              <a:rPr lang="en-US" altLang="ko-KR" sz="1200" smtClean="0"/>
              <a:t/>
            </a:r>
            <a:br>
              <a:rPr lang="en-US" altLang="ko-KR" sz="1200" smtClean="0"/>
            </a:br>
            <a:r>
              <a:rPr lang="ko-KR" altLang="en-US" sz="1200" smtClean="0"/>
              <a:t>시세 </a:t>
            </a:r>
            <a:r>
              <a:rPr lang="ko-KR" altLang="en-US" sz="1200"/>
              <a:t>기준으로 수십조 원에 달하는 막대한 </a:t>
            </a:r>
            <a:r>
              <a:rPr lang="ko-KR" altLang="en-US" sz="1200" smtClean="0"/>
              <a:t>가치</a:t>
            </a:r>
            <a:r>
              <a:rPr lang="en-US" altLang="ko-KR" sz="1200" smtClean="0"/>
              <a:t>)</a:t>
            </a:r>
            <a:endParaRPr lang="en-US" altLang="ko-KR" sz="1200"/>
          </a:p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29000"/>
            <a:ext cx="3655033" cy="323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64904"/>
            <a:ext cx="3209925" cy="42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9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 거래 과정</a:t>
            </a:r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70485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8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비트코인 거래 과정</a:t>
            </a:r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806489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49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 반감기</a:t>
            </a:r>
            <a:endParaRPr lang="ko-KR" altLang="en-US" b="0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2009</a:t>
            </a:r>
            <a:r>
              <a:rPr lang="ko-KR" altLang="en-US" smtClean="0">
                <a:solidFill>
                  <a:schemeClr val="tx1"/>
                </a:solidFill>
              </a:rPr>
              <a:t>년 </a:t>
            </a:r>
            <a:r>
              <a:rPr lang="en-US" altLang="ko-KR" smtClean="0">
                <a:solidFill>
                  <a:schemeClr val="tx1"/>
                </a:solidFill>
              </a:rPr>
              <a:t>1</a:t>
            </a:r>
            <a:r>
              <a:rPr lang="ko-KR" altLang="en-US" smtClean="0">
                <a:solidFill>
                  <a:schemeClr val="tx1"/>
                </a:solidFill>
              </a:rPr>
              <a:t>월부터 </a:t>
            </a:r>
            <a:r>
              <a:rPr lang="en-US" altLang="ko-KR" smtClean="0">
                <a:solidFill>
                  <a:schemeClr val="tx1"/>
                </a:solidFill>
              </a:rPr>
              <a:t>2140</a:t>
            </a:r>
            <a:r>
              <a:rPr lang="ko-KR" altLang="en-US" smtClean="0">
                <a:solidFill>
                  <a:schemeClr val="tx1"/>
                </a:solidFill>
              </a:rPr>
              <a:t>년까지 </a:t>
            </a:r>
            <a:r>
              <a:rPr lang="ko-KR" altLang="en-US" smtClean="0"/>
              <a:t>총 </a:t>
            </a:r>
            <a:r>
              <a:rPr lang="en-US" altLang="ko-KR" smtClean="0"/>
              <a:t>2,100</a:t>
            </a:r>
            <a:r>
              <a:rPr lang="ko-KR" altLang="en-US" smtClean="0"/>
              <a:t>만개의 비트코인 발행</a:t>
            </a:r>
            <a:endParaRPr lang="en-US" altLang="ko-KR" smtClean="0"/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21</a:t>
            </a:r>
            <a:r>
              <a:rPr lang="ko-KR" altLang="en-US" smtClean="0">
                <a:solidFill>
                  <a:schemeClr val="tx1"/>
                </a:solidFill>
              </a:rPr>
              <a:t>만개의 블록이 추가되는 </a:t>
            </a:r>
            <a:r>
              <a:rPr lang="ko-KR" altLang="en-US" b="1" smtClean="0">
                <a:solidFill>
                  <a:srgbClr val="0000CC"/>
                </a:solidFill>
              </a:rPr>
              <a:t>약 </a:t>
            </a:r>
            <a:r>
              <a:rPr lang="en-US" altLang="ko-KR" b="1" smtClean="0">
                <a:solidFill>
                  <a:srgbClr val="0000CC"/>
                </a:solidFill>
              </a:rPr>
              <a:t>4</a:t>
            </a:r>
            <a:r>
              <a:rPr lang="ko-KR" altLang="en-US" b="1" smtClean="0">
                <a:solidFill>
                  <a:srgbClr val="0000CC"/>
                </a:solidFill>
              </a:rPr>
              <a:t>년마다 보상금이 절반으로 감소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2020</a:t>
            </a:r>
            <a:r>
              <a:rPr lang="ko-KR" altLang="en-US" smtClean="0">
                <a:solidFill>
                  <a:schemeClr val="tx1"/>
                </a:solidFill>
              </a:rPr>
              <a:t>년 </a:t>
            </a:r>
            <a:r>
              <a:rPr lang="en-US" altLang="ko-KR" smtClean="0">
                <a:solidFill>
                  <a:schemeClr val="tx1"/>
                </a:solidFill>
              </a:rPr>
              <a:t>93.8</a:t>
            </a:r>
            <a:r>
              <a:rPr lang="en-US" altLang="ko-KR">
                <a:solidFill>
                  <a:schemeClr val="tx1"/>
                </a:solidFill>
              </a:rPr>
              <a:t>%</a:t>
            </a:r>
            <a:r>
              <a:rPr lang="ko-KR" altLang="en-US" smtClean="0">
                <a:solidFill>
                  <a:schemeClr val="tx1"/>
                </a:solidFill>
              </a:rPr>
              <a:t>의 비트코인 발행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/>
              <a:t>최종</a:t>
            </a:r>
            <a:r>
              <a:rPr lang="ko-KR" altLang="en-US"/>
              <a:t> </a:t>
            </a:r>
            <a:r>
              <a:rPr lang="ko-KR" altLang="en-US" b="1"/>
              <a:t>반감기는</a:t>
            </a:r>
            <a:r>
              <a:rPr lang="ko-KR" altLang="en-US"/>
              <a:t> </a:t>
            </a:r>
            <a:r>
              <a:rPr lang="en-US" altLang="ko-KR"/>
              <a:t>2140</a:t>
            </a:r>
            <a:r>
              <a:rPr lang="ko-KR" altLang="en-US"/>
              <a:t>년에 진행되며</a:t>
            </a:r>
            <a:r>
              <a:rPr lang="en-US" altLang="ko-KR"/>
              <a:t>, </a:t>
            </a:r>
            <a:r>
              <a:rPr lang="ko-KR" altLang="en-US"/>
              <a:t>이때 채굴자들이 지급 받는 보상은 </a:t>
            </a:r>
            <a:r>
              <a:rPr lang="en-US" altLang="ko-KR"/>
              <a:t>0.00000001BTC(</a:t>
            </a:r>
            <a:r>
              <a:rPr lang="ko-KR" altLang="en-US"/>
              <a:t>현재 </a:t>
            </a:r>
            <a:r>
              <a:rPr lang="en-US" altLang="ko-KR"/>
              <a:t>6.25BTC)</a:t>
            </a:r>
            <a:r>
              <a:rPr lang="ko-KR" altLang="en-US"/>
              <a:t>에 </a:t>
            </a:r>
            <a:r>
              <a:rPr lang="ko-KR" altLang="en-US" smtClean="0"/>
              <a:t>불과</a:t>
            </a:r>
            <a:endParaRPr lang="en-US" altLang="ko-KR" smtClean="0"/>
          </a:p>
          <a:p>
            <a:pPr lvl="2"/>
            <a:r>
              <a:rPr lang="ko-KR" altLang="en-US" b="1"/>
              <a:t>비트코인</a:t>
            </a:r>
            <a:r>
              <a:rPr lang="ko-KR" altLang="en-US"/>
              <a:t> 공급량이 줄어들면 </a:t>
            </a:r>
            <a:r>
              <a:rPr lang="ko-KR" altLang="en-US" b="1"/>
              <a:t>가치는</a:t>
            </a:r>
            <a:r>
              <a:rPr lang="ko-KR" altLang="en-US"/>
              <a:t> 더 올라갈 것으로 시장은 보고 </a:t>
            </a:r>
            <a:r>
              <a:rPr lang="ko-KR" altLang="en-US" smtClean="0"/>
              <a:t>있음</a:t>
            </a:r>
            <a:endParaRPr lang="ko-KR" altLang="en-US" b="0">
              <a:solidFill>
                <a:schemeClr val="tx1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2" y="4061443"/>
            <a:ext cx="3888432" cy="204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33056"/>
            <a:ext cx="377914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9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 주요차트</a:t>
            </a:r>
            <a:endParaRPr lang="ko-KR" altLang="en-US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비트코인 통계 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en-US" altLang="ko-KR">
                <a:solidFill>
                  <a:schemeClr val="tx1"/>
                </a:solidFill>
                <a:hlinkClick r:id="rId2"/>
              </a:rPr>
              <a:t>https://kr.tradingview.com/symbols/BTCUSD</a:t>
            </a:r>
            <a:r>
              <a:rPr lang="en-US" altLang="ko-KR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altLang="ko-KR">
                <a:solidFill>
                  <a:schemeClr val="tx1"/>
                </a:solidFill>
                <a:hlinkClick r:id="rId3"/>
              </a:rPr>
              <a:t>://www.blockchain.com</a:t>
            </a:r>
            <a:r>
              <a:rPr lang="en-US" altLang="ko-KR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이더리움 통계 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en-US" altLang="ko-KR">
                <a:hlinkClick r:id="rId4"/>
              </a:rPr>
              <a:t>https://kr.tradingview.com/symbols/ETHUSD/ </a:t>
            </a:r>
            <a:endParaRPr lang="en-US" altLang="ko-KR" smtClean="0">
              <a:hlinkClick r:id="rId5"/>
            </a:endParaRPr>
          </a:p>
          <a:p>
            <a:pPr lvl="2"/>
            <a:r>
              <a:rPr lang="en-US" altLang="ko-KR" smtClean="0">
                <a:hlinkClick r:id="rId5"/>
              </a:rPr>
              <a:t>https</a:t>
            </a:r>
            <a:r>
              <a:rPr lang="en-US" altLang="ko-KR">
                <a:solidFill>
                  <a:schemeClr val="tx1"/>
                </a:solidFill>
                <a:hlinkClick r:id="rId5"/>
              </a:rPr>
              <a:t>://etherscan.io/</a:t>
            </a:r>
            <a:endParaRPr lang="ko-KR" altLang="en-US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대부분의 </a:t>
            </a:r>
            <a:r>
              <a:rPr lang="ko-KR" altLang="en-US">
                <a:solidFill>
                  <a:schemeClr val="tx1"/>
                </a:solidFill>
              </a:rPr>
              <a:t>가상화폐는 </a:t>
            </a:r>
            <a:r>
              <a:rPr lang="ko-KR" altLang="en-US">
                <a:solidFill>
                  <a:srgbClr val="FF6600"/>
                </a:solidFill>
              </a:rPr>
              <a:t>일정한 블록 생성 시간을 유지하기 </a:t>
            </a:r>
            <a:r>
              <a:rPr lang="ko-KR" altLang="en-US">
                <a:solidFill>
                  <a:schemeClr val="tx1"/>
                </a:solidFill>
              </a:rPr>
              <a:t>위해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채굴 </a:t>
            </a:r>
            <a:r>
              <a:rPr lang="ko-KR" altLang="en-US">
                <a:solidFill>
                  <a:schemeClr val="tx1"/>
                </a:solidFill>
              </a:rPr>
              <a:t>난이도를 조정함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ko-KR" altLang="en-US"/>
              <a:t>해시 레이트가 </a:t>
            </a:r>
            <a:r>
              <a:rPr lang="ko-KR" altLang="en-US" b="1">
                <a:solidFill>
                  <a:srgbClr val="0000CC"/>
                </a:solidFill>
              </a:rPr>
              <a:t>높아지면 채굴 난이도도 올라가고</a:t>
            </a:r>
            <a:r>
              <a:rPr lang="en-US" altLang="ko-KR"/>
              <a:t>, </a:t>
            </a:r>
            <a:r>
              <a:rPr lang="ko-KR" altLang="en-US"/>
              <a:t>해시 레이트가 낮아지면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난이도는 하락함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/>
              <a:t>이를 통해 블록 생성 시간을 일정하게 유지할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endParaRPr lang="en-US" altLang="ko-KR"/>
          </a:p>
          <a:p>
            <a:pPr lvl="4"/>
            <a:endParaRPr lang="en-US" altLang="ko-KR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29" y="3365574"/>
            <a:ext cx="7200800" cy="200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40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해시 </a:t>
            </a:r>
            <a:r>
              <a:rPr lang="ko-KR" altLang="en-US">
                <a:solidFill>
                  <a:schemeClr val="tx1"/>
                </a:solidFill>
              </a:rPr>
              <a:t>레이트는 </a:t>
            </a:r>
            <a:r>
              <a:rPr lang="ko-KR" altLang="en-US">
                <a:solidFill>
                  <a:srgbClr val="0000CC"/>
                </a:solidFill>
              </a:rPr>
              <a:t>가상화폐 네트워크의 보안과 </a:t>
            </a:r>
            <a:r>
              <a:rPr lang="ko-KR" altLang="en-US">
                <a:solidFill>
                  <a:schemeClr val="tx1"/>
                </a:solidFill>
              </a:rPr>
              <a:t>직결돼 있음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ko-KR" altLang="en-US"/>
              <a:t>해시 레이트가 높을수록 </a:t>
            </a:r>
            <a:r>
              <a:rPr lang="en-US" altLang="ko-KR" b="1">
                <a:solidFill>
                  <a:srgbClr val="FF0000"/>
                </a:solidFill>
              </a:rPr>
              <a:t>51% </a:t>
            </a:r>
            <a:r>
              <a:rPr lang="ko-KR" altLang="en-US" b="1">
                <a:solidFill>
                  <a:srgbClr val="FF0000"/>
                </a:solidFill>
              </a:rPr>
              <a:t>공격과 </a:t>
            </a:r>
            <a:r>
              <a:rPr lang="ko-KR" altLang="en-US"/>
              <a:t>같은 악의적인 시도를 막을 수 있기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때문임</a:t>
            </a:r>
            <a:endParaRPr lang="en-US" altLang="ko-KR"/>
          </a:p>
          <a:p>
            <a:pPr lvl="3"/>
            <a:r>
              <a:rPr lang="ko-KR" altLang="en-US"/>
              <a:t>전체 해시 레이트의 </a:t>
            </a:r>
            <a:r>
              <a:rPr lang="en-US" altLang="ko-KR"/>
              <a:t>51% </a:t>
            </a:r>
            <a:r>
              <a:rPr lang="ko-KR" altLang="en-US"/>
              <a:t>이상을 장악해야 네트워크를 공격할 수 있음</a:t>
            </a:r>
            <a:endParaRPr lang="en-US" altLang="ko-KR"/>
          </a:p>
          <a:p>
            <a:pPr lvl="4"/>
            <a:r>
              <a:rPr lang="en-US" altLang="ko-KR" b="1">
                <a:solidFill>
                  <a:srgbClr val="C00000"/>
                </a:solidFill>
              </a:rPr>
              <a:t>51% Attack </a:t>
            </a:r>
            <a:r>
              <a:rPr lang="en-US" altLang="ko-KR" b="1"/>
              <a:t>-</a:t>
            </a:r>
            <a:r>
              <a:rPr lang="ko-KR" altLang="en-US" b="1"/>
              <a:t> 블록체인 네트워크의 보안을 위협하는 가장 심각한 유형의 </a:t>
            </a:r>
            <a:r>
              <a:rPr lang="en-US" altLang="ko-KR" b="1" smtClean="0"/>
              <a:t/>
            </a:r>
            <a:br>
              <a:rPr lang="en-US" altLang="ko-KR" b="1" smtClean="0"/>
            </a:br>
            <a:r>
              <a:rPr lang="ko-KR" altLang="en-US" b="1" smtClean="0"/>
              <a:t>공격 </a:t>
            </a:r>
            <a:r>
              <a:rPr lang="ko-KR" altLang="en-US" b="1"/>
              <a:t>중 하나 </a:t>
            </a:r>
            <a:r>
              <a:rPr lang="en-US" altLang="ko-KR" b="1">
                <a:sym typeface="Wingdings" panose="05000000000000000000" pitchFamily="2" charset="2"/>
              </a:rPr>
              <a:t></a:t>
            </a:r>
            <a:r>
              <a:rPr lang="ko-KR" altLang="en-US" b="1"/>
              <a:t> </a:t>
            </a:r>
            <a:r>
              <a:rPr lang="ko-KR" altLang="en-US" b="1">
                <a:solidFill>
                  <a:srgbClr val="006600"/>
                </a:solidFill>
              </a:rPr>
              <a:t>단일 주체</a:t>
            </a:r>
            <a:r>
              <a:rPr lang="en-US" altLang="ko-KR" b="1">
                <a:solidFill>
                  <a:srgbClr val="006600"/>
                </a:solidFill>
              </a:rPr>
              <a:t>(</a:t>
            </a:r>
            <a:r>
              <a:rPr lang="ko-KR" altLang="en-US" b="1">
                <a:solidFill>
                  <a:srgbClr val="006600"/>
                </a:solidFill>
              </a:rPr>
              <a:t>개인 또는 그룹</a:t>
            </a:r>
            <a:r>
              <a:rPr lang="en-US" altLang="ko-KR" b="1">
                <a:solidFill>
                  <a:srgbClr val="006600"/>
                </a:solidFill>
              </a:rPr>
              <a:t>)</a:t>
            </a:r>
            <a:r>
              <a:rPr lang="ko-KR" altLang="en-US" b="1">
                <a:solidFill>
                  <a:srgbClr val="006600"/>
                </a:solidFill>
              </a:rPr>
              <a:t>가 해당 블록체인 네트워크의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전체 </a:t>
            </a:r>
            <a:r>
              <a:rPr lang="ko-KR" altLang="en-US" b="1">
                <a:solidFill>
                  <a:srgbClr val="006600"/>
                </a:solidFill>
              </a:rPr>
              <a:t>컴퓨팅 파워</a:t>
            </a:r>
            <a:r>
              <a:rPr lang="en-US" altLang="ko-KR" b="1">
                <a:solidFill>
                  <a:srgbClr val="006600"/>
                </a:solidFill>
              </a:rPr>
              <a:t>(</a:t>
            </a:r>
            <a:r>
              <a:rPr lang="ko-KR" altLang="en-US" b="1">
                <a:solidFill>
                  <a:srgbClr val="006600"/>
                </a:solidFill>
              </a:rPr>
              <a:t>해시 파워</a:t>
            </a:r>
            <a:r>
              <a:rPr lang="en-US" altLang="ko-KR" b="1">
                <a:solidFill>
                  <a:srgbClr val="006600"/>
                </a:solidFill>
              </a:rPr>
              <a:t>) </a:t>
            </a:r>
            <a:r>
              <a:rPr lang="ko-KR" altLang="en-US" b="1">
                <a:solidFill>
                  <a:srgbClr val="006600"/>
                </a:solidFill>
              </a:rPr>
              <a:t>또는 스테이킹된 자산의 </a:t>
            </a:r>
            <a:r>
              <a:rPr lang="en-US" altLang="ko-KR" b="1">
                <a:solidFill>
                  <a:srgbClr val="006600"/>
                </a:solidFill>
              </a:rPr>
              <a:t>50% </a:t>
            </a:r>
            <a:r>
              <a:rPr lang="ko-KR" altLang="en-US" b="1">
                <a:solidFill>
                  <a:srgbClr val="006600"/>
                </a:solidFill>
              </a:rPr>
              <a:t>이상을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장악할 </a:t>
            </a:r>
            <a:r>
              <a:rPr lang="ko-KR" altLang="en-US" b="1">
                <a:solidFill>
                  <a:srgbClr val="006600"/>
                </a:solidFill>
              </a:rPr>
              <a:t>때 </a:t>
            </a:r>
            <a:r>
              <a:rPr lang="ko-KR" altLang="en-US" b="1" smtClean="0">
                <a:solidFill>
                  <a:srgbClr val="006600"/>
                </a:solidFill>
              </a:rPr>
              <a:t>발생</a:t>
            </a:r>
            <a:r>
              <a:rPr lang="en-US" altLang="ko-KR" b="1" smtClean="0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블록체인 전체 연산량의 </a:t>
            </a:r>
            <a:r>
              <a:rPr lang="en-US" altLang="ko-KR">
                <a:solidFill>
                  <a:srgbClr val="FF0000"/>
                </a:solidFill>
              </a:rPr>
              <a:t>50%</a:t>
            </a:r>
            <a:r>
              <a:rPr lang="ko-KR" altLang="en-US">
                <a:solidFill>
                  <a:srgbClr val="FF0000"/>
                </a:solidFill>
              </a:rPr>
              <a:t>이상을 보유한 채굴자는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압도적인 </a:t>
            </a:r>
            <a:r>
              <a:rPr lang="ko-KR" altLang="en-US">
                <a:solidFill>
                  <a:srgbClr val="FF0000"/>
                </a:solidFill>
              </a:rPr>
              <a:t>채굴량을 바탕으로 전체 네트워크를 마음대로 결정할 수 </a:t>
            </a:r>
            <a:r>
              <a:rPr lang="ko-KR" altLang="en-US" smtClean="0">
                <a:solidFill>
                  <a:srgbClr val="FF0000"/>
                </a:solidFill>
              </a:rPr>
              <a:t>있게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되며 </a:t>
            </a:r>
            <a:r>
              <a:rPr lang="en-US" altLang="ko-KR">
                <a:solidFill>
                  <a:srgbClr val="FF0000"/>
                </a:solidFill>
              </a:rPr>
              <a:t>51%</a:t>
            </a:r>
            <a:r>
              <a:rPr lang="ko-KR" altLang="en-US">
                <a:solidFill>
                  <a:srgbClr val="FF0000"/>
                </a:solidFill>
              </a:rPr>
              <a:t>공격을 </a:t>
            </a:r>
            <a:r>
              <a:rPr lang="ko-KR" altLang="en-US" smtClean="0">
                <a:solidFill>
                  <a:srgbClr val="FF0000"/>
                </a:solidFill>
              </a:rPr>
              <a:t>감행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 b="1">
              <a:solidFill>
                <a:srgbClr val="FF0000"/>
              </a:solidFill>
            </a:endParaRPr>
          </a:p>
          <a:p>
            <a:pPr lvl="3"/>
            <a:r>
              <a:rPr lang="ko-KR" altLang="en-US"/>
              <a:t>해시 레이트가 높으면 이게 거의 불가능해짐</a:t>
            </a:r>
            <a:r>
              <a:rPr lang="en-US" altLang="ko-KR"/>
              <a:t> </a:t>
            </a:r>
          </a:p>
          <a:p>
            <a:pPr lvl="2"/>
            <a:endParaRPr lang="en-US" altLang="ko-KR"/>
          </a:p>
          <a:p>
            <a:pPr lvl="4"/>
            <a:endParaRPr lang="en-US" altLang="ko-KR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797152"/>
            <a:ext cx="36004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2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해시 </a:t>
            </a:r>
            <a:r>
              <a:rPr lang="ko-KR" altLang="en-US">
                <a:solidFill>
                  <a:schemeClr val="tx1"/>
                </a:solidFill>
              </a:rPr>
              <a:t>레이트는 </a:t>
            </a:r>
            <a:r>
              <a:rPr lang="ko-KR" altLang="en-US">
                <a:solidFill>
                  <a:srgbClr val="0000CC"/>
                </a:solidFill>
              </a:rPr>
              <a:t>가상화폐 네트워크의 보안과 </a:t>
            </a:r>
            <a:r>
              <a:rPr lang="ko-KR" altLang="en-US">
                <a:solidFill>
                  <a:schemeClr val="tx1"/>
                </a:solidFill>
              </a:rPr>
              <a:t>직결돼 있음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en-US" altLang="ko-KR" b="1" smtClean="0">
                <a:solidFill>
                  <a:srgbClr val="FF0000"/>
                </a:solidFill>
              </a:rPr>
              <a:t>51</a:t>
            </a:r>
            <a:r>
              <a:rPr lang="en-US" altLang="ko-KR" b="1">
                <a:solidFill>
                  <a:srgbClr val="FF0000"/>
                </a:solidFill>
              </a:rPr>
              <a:t>% </a:t>
            </a:r>
            <a:r>
              <a:rPr lang="ko-KR" altLang="en-US" b="1" smtClean="0">
                <a:solidFill>
                  <a:srgbClr val="FF0000"/>
                </a:solidFill>
              </a:rPr>
              <a:t>공격 사례</a:t>
            </a:r>
            <a:endParaRPr lang="en-US" altLang="ko-KR" b="1" smtClean="0">
              <a:solidFill>
                <a:srgbClr val="FF0000"/>
              </a:solidFill>
            </a:endParaRPr>
          </a:p>
          <a:p>
            <a:pPr lvl="3"/>
            <a:r>
              <a:rPr lang="en-US" altLang="ko-KR" b="0">
                <a:solidFill>
                  <a:srgbClr val="006600"/>
                </a:solidFill>
              </a:rPr>
              <a:t>A: </a:t>
            </a:r>
            <a:r>
              <a:rPr lang="ko-KR" altLang="en-US" b="0">
                <a:solidFill>
                  <a:srgbClr val="006600"/>
                </a:solidFill>
              </a:rPr>
              <a:t>비트코인 네트워크 전체 해시 파워 중 </a:t>
            </a:r>
            <a:r>
              <a:rPr lang="en-US" altLang="ko-KR" b="0">
                <a:solidFill>
                  <a:srgbClr val="006600"/>
                </a:solidFill>
              </a:rPr>
              <a:t>51% </a:t>
            </a:r>
            <a:r>
              <a:rPr lang="ko-KR" altLang="en-US" b="0">
                <a:solidFill>
                  <a:srgbClr val="006600"/>
                </a:solidFill>
              </a:rPr>
              <a:t>이상을 가진 채굴자 및 거래자</a:t>
            </a:r>
          </a:p>
          <a:p>
            <a:pPr lvl="3"/>
            <a:r>
              <a:rPr lang="en-US" altLang="ko-KR" b="0">
                <a:solidFill>
                  <a:srgbClr val="006600"/>
                </a:solidFill>
              </a:rPr>
              <a:t>B: </a:t>
            </a:r>
            <a:r>
              <a:rPr lang="ko-KR" altLang="en-US" b="0">
                <a:solidFill>
                  <a:srgbClr val="006600"/>
                </a:solidFill>
              </a:rPr>
              <a:t>일반 거래자</a:t>
            </a:r>
          </a:p>
          <a:p>
            <a:pPr lvl="3"/>
            <a:r>
              <a:rPr lang="en-US" altLang="ko-KR" b="1" i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b="1" i="1">
                <a:solidFill>
                  <a:schemeClr val="accent6">
                    <a:lumMod val="75000"/>
                  </a:schemeClr>
                </a:solidFill>
              </a:rPr>
              <a:t>가 </a:t>
            </a:r>
            <a:r>
              <a:rPr lang="en-US" altLang="ko-KR" b="1" i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b="1" i="1">
                <a:solidFill>
                  <a:schemeClr val="accent6">
                    <a:lumMod val="75000"/>
                  </a:schemeClr>
                </a:solidFill>
              </a:rPr>
              <a:t>에게 악의적인 생각을 가지고 </a:t>
            </a:r>
            <a:r>
              <a:rPr lang="en-US" altLang="ko-KR" b="1" i="1">
                <a:solidFill>
                  <a:schemeClr val="accent6">
                    <a:lumMod val="75000"/>
                  </a:schemeClr>
                </a:solidFill>
              </a:rPr>
              <a:t>BTC</a:t>
            </a:r>
            <a:r>
              <a:rPr lang="ko-KR" altLang="en-US" b="1" i="1">
                <a:solidFill>
                  <a:schemeClr val="accent6">
                    <a:lumMod val="75000"/>
                  </a:schemeClr>
                </a:solidFill>
              </a:rPr>
              <a:t>를 판매하려고 </a:t>
            </a:r>
            <a:r>
              <a:rPr lang="ko-KR" altLang="en-US" b="1" i="1" smtClean="0">
                <a:solidFill>
                  <a:schemeClr val="accent6">
                    <a:lumMod val="75000"/>
                  </a:schemeClr>
                </a:solidFill>
              </a:rPr>
              <a:t>가정</a:t>
            </a:r>
            <a:r>
              <a:rPr lang="en-US" altLang="ko-KR" b="1" i="1" smtClean="0">
                <a:solidFill>
                  <a:schemeClr val="accent6">
                    <a:lumMod val="75000"/>
                  </a:schemeClr>
                </a:solidFill>
              </a:rPr>
              <a:t>!!!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1"/>
            <a:ext cx="238030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2880320" cy="197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604042"/>
            <a:ext cx="5400600" cy="306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4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/>
              <a:t>비트코인 </a:t>
            </a:r>
            <a:r>
              <a:rPr lang="ko-KR" altLang="en-US"/>
              <a:t>얼마나 떨어질까</a:t>
            </a:r>
            <a:r>
              <a:rPr lang="en-US" altLang="ko-KR"/>
              <a:t>…'</a:t>
            </a:r>
            <a:r>
              <a:rPr lang="ko-KR" altLang="en-US"/>
              <a:t>해시레이트</a:t>
            </a:r>
            <a:r>
              <a:rPr lang="en-US" altLang="ko-KR"/>
              <a:t>'</a:t>
            </a:r>
            <a:r>
              <a:rPr lang="ko-KR" altLang="en-US"/>
              <a:t>는 알고 있다</a:t>
            </a:r>
            <a:r>
              <a:rPr lang="en-US" altLang="ko-KR" smtClean="0"/>
              <a:t>? 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암호화폐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가상화폐</a:t>
            </a:r>
            <a:r>
              <a:rPr lang="en-US" altLang="ko-KR">
                <a:solidFill>
                  <a:schemeClr val="tx1"/>
                </a:solidFill>
              </a:rPr>
              <a:t>) </a:t>
            </a:r>
            <a:r>
              <a:rPr lang="ko-KR" altLang="en-US" b="1">
                <a:solidFill>
                  <a:srgbClr val="0000CC"/>
                </a:solidFill>
              </a:rPr>
              <a:t>가격 변동성이 커지며 </a:t>
            </a:r>
            <a:r>
              <a:rPr lang="ko-KR" altLang="en-US">
                <a:solidFill>
                  <a:schemeClr val="tx1"/>
                </a:solidFill>
              </a:rPr>
              <a:t>‘해시레이트’에 대한 투자자들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관심이 </a:t>
            </a:r>
            <a:r>
              <a:rPr lang="ko-KR" altLang="en-US">
                <a:solidFill>
                  <a:schemeClr val="tx1"/>
                </a:solidFill>
              </a:rPr>
              <a:t>커지고 </a:t>
            </a:r>
            <a:r>
              <a:rPr lang="ko-KR" altLang="en-US" smtClean="0">
                <a:solidFill>
                  <a:schemeClr val="tx1"/>
                </a:solidFill>
              </a:rPr>
              <a:t>있음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3"/>
            <a:r>
              <a:rPr lang="ko-KR" altLang="en-US"/>
              <a:t>비트코인은 기본적으로 </a:t>
            </a:r>
            <a:r>
              <a:rPr lang="ko-KR" altLang="en-US" b="1">
                <a:solidFill>
                  <a:srgbClr val="006600"/>
                </a:solidFill>
              </a:rPr>
              <a:t>채굴이 가능한 </a:t>
            </a:r>
            <a:r>
              <a:rPr lang="ko-KR" altLang="en-US" b="1" smtClean="0">
                <a:solidFill>
                  <a:srgbClr val="006600"/>
                </a:solidFill>
              </a:rPr>
              <a:t>화폐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4"/>
            <a:r>
              <a:rPr lang="ko-KR" altLang="en-US" smtClean="0"/>
              <a:t>고성능 </a:t>
            </a:r>
            <a:r>
              <a:rPr lang="ko-KR" altLang="en-US"/>
              <a:t>컴퓨터로 </a:t>
            </a:r>
            <a:r>
              <a:rPr lang="ko-KR" altLang="en-US" b="1">
                <a:solidFill>
                  <a:srgbClr val="006600"/>
                </a:solidFill>
              </a:rPr>
              <a:t>복잡한 수학 문제를 풀어내면 보상으로 </a:t>
            </a:r>
            <a:r>
              <a:rPr lang="ko-KR" altLang="en-US" smtClean="0"/>
              <a:t>주어짐</a:t>
            </a:r>
            <a:endParaRPr lang="en-US" altLang="ko-KR" smtClean="0"/>
          </a:p>
          <a:p>
            <a:pPr lvl="4"/>
            <a:r>
              <a:rPr lang="ko-KR" altLang="en-US" b="1" smtClean="0">
                <a:solidFill>
                  <a:srgbClr val="006600"/>
                </a:solidFill>
              </a:rPr>
              <a:t>참여자가 </a:t>
            </a:r>
            <a:r>
              <a:rPr lang="ko-KR" altLang="en-US" b="1">
                <a:solidFill>
                  <a:srgbClr val="006600"/>
                </a:solidFill>
              </a:rPr>
              <a:t>늘어날수록 채굴 난이도가 어렵게 변화되는 점은 </a:t>
            </a:r>
            <a:r>
              <a:rPr lang="ko-KR" altLang="en-US"/>
              <a:t>비트코인 같은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암호화폐들이 </a:t>
            </a:r>
            <a:r>
              <a:rPr lang="ko-KR" altLang="en-US"/>
              <a:t>취하는 </a:t>
            </a:r>
            <a:r>
              <a:rPr lang="ko-KR" altLang="en-US" smtClean="0"/>
              <a:t>특징</a:t>
            </a:r>
            <a:endParaRPr lang="en-US" altLang="ko-KR" smtClean="0"/>
          </a:p>
          <a:p>
            <a:pPr lvl="4"/>
            <a:r>
              <a:rPr lang="ko-KR" altLang="en-US" smtClean="0"/>
              <a:t>갑자기 </a:t>
            </a:r>
            <a:r>
              <a:rPr lang="ko-KR" altLang="en-US"/>
              <a:t>많은 양이 시장에 풀려 가치가 </a:t>
            </a:r>
            <a:r>
              <a:rPr lang="ko-KR" altLang="en-US" b="1">
                <a:solidFill>
                  <a:srgbClr val="FF0000"/>
                </a:solidFill>
              </a:rPr>
              <a:t>훼손되는 것을 </a:t>
            </a:r>
            <a:r>
              <a:rPr lang="ko-KR" altLang="en-US"/>
              <a:t>막기 위해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설계 </a:t>
            </a:r>
            <a:r>
              <a:rPr lang="ko-KR" altLang="en-US"/>
              <a:t>당시부터 </a:t>
            </a:r>
            <a:r>
              <a:rPr lang="ko-KR" altLang="en-US" smtClean="0"/>
              <a:t>품고 </a:t>
            </a:r>
            <a:r>
              <a:rPr lang="ko-KR" altLang="en-US"/>
              <a:t>있던 기본 </a:t>
            </a:r>
            <a:r>
              <a:rPr lang="ko-KR" altLang="en-US" smtClean="0"/>
              <a:t>장치임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8424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/>
              <a:t>비트코인 </a:t>
            </a:r>
            <a:r>
              <a:rPr lang="ko-KR" altLang="en-US"/>
              <a:t>얼마나 떨어질까</a:t>
            </a:r>
            <a:r>
              <a:rPr lang="en-US" altLang="ko-KR"/>
              <a:t>…'</a:t>
            </a:r>
            <a:r>
              <a:rPr lang="ko-KR" altLang="en-US"/>
              <a:t>해시레이트</a:t>
            </a:r>
            <a:r>
              <a:rPr lang="en-US" altLang="ko-KR"/>
              <a:t>'</a:t>
            </a:r>
            <a:r>
              <a:rPr lang="ko-KR" altLang="en-US"/>
              <a:t>는 알고 있다</a:t>
            </a:r>
            <a:r>
              <a:rPr lang="en-US" altLang="ko-KR" smtClean="0"/>
              <a:t>? </a:t>
            </a:r>
          </a:p>
          <a:p>
            <a:pPr lvl="2"/>
            <a:r>
              <a:rPr lang="ko-KR" altLang="en-US" smtClean="0"/>
              <a:t>최근 </a:t>
            </a:r>
            <a:r>
              <a:rPr lang="ko-KR" altLang="en-US"/>
              <a:t>벌어진 </a:t>
            </a:r>
            <a:r>
              <a:rPr lang="ko-KR" altLang="en-US" b="1">
                <a:solidFill>
                  <a:srgbClr val="0000CC"/>
                </a:solidFill>
              </a:rPr>
              <a:t>카자흐스탄 인터넷 중단 사태는 </a:t>
            </a:r>
            <a:r>
              <a:rPr lang="ko-KR" altLang="en-US"/>
              <a:t>해시레이트를 이해하는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주요 사례로 </a:t>
            </a:r>
            <a:r>
              <a:rPr lang="ko-KR" altLang="en-US" smtClean="0"/>
              <a:t>꼽힘</a:t>
            </a:r>
            <a:endParaRPr lang="en-US" altLang="ko-KR" smtClean="0"/>
          </a:p>
          <a:p>
            <a:pPr lvl="3"/>
            <a:r>
              <a:rPr lang="ko-KR" altLang="en-US" smtClean="0"/>
              <a:t>세계 </a:t>
            </a:r>
            <a:r>
              <a:rPr lang="en-US" altLang="ko-KR"/>
              <a:t>2</a:t>
            </a:r>
            <a:r>
              <a:rPr lang="ko-KR" altLang="en-US"/>
              <a:t>위 비트코인 채굴 국가 카자흐스탄은 지난해 말부터 </a:t>
            </a:r>
            <a:r>
              <a:rPr lang="ko-KR" altLang="en-US" b="1">
                <a:solidFill>
                  <a:srgbClr val="006600"/>
                </a:solidFill>
              </a:rPr>
              <a:t>극심한 전력난을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겪고 있음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카자흐스탄 </a:t>
            </a:r>
            <a:r>
              <a:rPr lang="ko-KR" altLang="en-US"/>
              <a:t>인터넷 통신사 카자텔레콤은 전국의 인터넷을 </a:t>
            </a:r>
            <a:r>
              <a:rPr lang="ko-KR" altLang="en-US" smtClean="0"/>
              <a:t>폐쇄했음</a:t>
            </a:r>
            <a:endParaRPr lang="en-US" altLang="ko-KR" smtClean="0"/>
          </a:p>
          <a:p>
            <a:pPr lvl="3"/>
            <a:r>
              <a:rPr lang="ko-KR" altLang="en-US" b="1" smtClean="0">
                <a:solidFill>
                  <a:srgbClr val="006600"/>
                </a:solidFill>
              </a:rPr>
              <a:t>비트코인 </a:t>
            </a:r>
            <a:r>
              <a:rPr lang="ko-KR" altLang="en-US" b="1">
                <a:solidFill>
                  <a:srgbClr val="006600"/>
                </a:solidFill>
              </a:rPr>
              <a:t>해시레이트는 즉각 변화를 </a:t>
            </a:r>
            <a:r>
              <a:rPr lang="ko-KR" altLang="en-US" b="1" smtClean="0">
                <a:solidFill>
                  <a:srgbClr val="006600"/>
                </a:solidFill>
              </a:rPr>
              <a:t>나타냈음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초당 </a:t>
            </a:r>
            <a:r>
              <a:rPr lang="ko-KR" altLang="en-US"/>
              <a:t>약 </a:t>
            </a:r>
            <a:r>
              <a:rPr lang="en-US" altLang="ko-KR"/>
              <a:t>191</a:t>
            </a:r>
            <a:r>
              <a:rPr lang="ko-KR" altLang="en-US"/>
              <a:t>엑사해시</a:t>
            </a:r>
            <a:r>
              <a:rPr lang="en-US" altLang="ko-KR"/>
              <a:t>(EH/s) </a:t>
            </a:r>
            <a:r>
              <a:rPr lang="ko-KR" altLang="en-US"/>
              <a:t>값을 유지하다가 </a:t>
            </a:r>
            <a:r>
              <a:rPr lang="en-US" altLang="ko-KR"/>
              <a:t>172EH/s</a:t>
            </a:r>
            <a:r>
              <a:rPr lang="ko-KR" altLang="en-US"/>
              <a:t>로 </a:t>
            </a:r>
            <a:r>
              <a:rPr lang="en-US" altLang="ko-KR"/>
              <a:t>10% </a:t>
            </a:r>
            <a:r>
              <a:rPr lang="ko-KR" altLang="en-US"/>
              <a:t>가량 급락한 </a:t>
            </a:r>
            <a:r>
              <a:rPr lang="ko-KR" altLang="en-US" smtClean="0"/>
              <a:t>것임</a:t>
            </a:r>
            <a:endParaRPr lang="ko-KR" altLang="en-US"/>
          </a:p>
        </p:txBody>
      </p:sp>
      <p:pic>
        <p:nvPicPr>
          <p:cNvPr id="20482" name="Picture 2" descr="비트코인 해시레이트 현황. 블록체인닷컴 캡처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49080"/>
            <a:ext cx="3888432" cy="257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221088"/>
            <a:ext cx="4248472" cy="249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6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smtClean="0"/>
              <a:t>블록체인의 개요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  <a:latin typeface="+mn-ea"/>
                <a:ea typeface="+mn-ea"/>
              </a:rPr>
              <a:t>블록체인 </a:t>
            </a:r>
            <a:r>
              <a:rPr lang="ko-KR" altLang="en-US" smtClean="0">
                <a:solidFill>
                  <a:srgbClr val="C00000"/>
                </a:solidFill>
                <a:latin typeface="+mn-ea"/>
                <a:ea typeface="+mn-ea"/>
              </a:rPr>
              <a:t>응용분야와 진화 </a:t>
            </a:r>
            <a:r>
              <a:rPr lang="ko-KR" altLang="en-US">
                <a:solidFill>
                  <a:srgbClr val="C00000"/>
                </a:solidFill>
                <a:latin typeface="+mn-ea"/>
                <a:ea typeface="+mn-ea"/>
              </a:rPr>
              <a:t>및 생태계</a:t>
            </a:r>
          </a:p>
        </p:txBody>
      </p:sp>
    </p:spTree>
    <p:extLst>
      <p:ext uri="{BB962C8B-B14F-4D97-AF65-F5344CB8AC3E}">
        <p14:creationId xmlns:p14="http://schemas.microsoft.com/office/powerpoint/2010/main" val="2134779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/>
              <a:t>해시 레이트가 높을 수록 채굴 난이도 상승 → </a:t>
            </a:r>
            <a:r>
              <a:rPr lang="ko-KR" altLang="en-US" smtClean="0">
                <a:solidFill>
                  <a:schemeClr val="tx1"/>
                </a:solidFill>
              </a:rPr>
              <a:t>더 많은 전력과 시간이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소요되어 암호화폐 가격 상승</a:t>
            </a:r>
            <a:endParaRPr lang="ko-KR" altLang="en-US" b="0">
              <a:solidFill>
                <a:schemeClr val="tx1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08920"/>
            <a:ext cx="489654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14997"/>
            <a:ext cx="3240360" cy="36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11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/>
              <a:t>전 세계 비트코인 채굴장의 </a:t>
            </a:r>
            <a:r>
              <a:rPr lang="en-US" altLang="ko-KR" smtClean="0"/>
              <a:t>65</a:t>
            </a:r>
            <a:r>
              <a:rPr lang="en-US" altLang="ko-KR"/>
              <a:t>%</a:t>
            </a:r>
            <a:r>
              <a:rPr lang="ko-KR" altLang="en-US" smtClean="0"/>
              <a:t>가 있는 중국에서 채굴업체의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90</a:t>
            </a:r>
            <a:r>
              <a:rPr lang="en-US" altLang="ko-KR"/>
              <a:t>% </a:t>
            </a:r>
            <a:r>
              <a:rPr lang="ko-KR" altLang="en-US" smtClean="0"/>
              <a:t>이상 폐쇄</a:t>
            </a:r>
            <a:r>
              <a:rPr lang="en-US" altLang="ko-KR" sz="1400"/>
              <a:t>(</a:t>
            </a:r>
            <a:r>
              <a:rPr lang="ko-KR" altLang="en-US" sz="1400"/>
              <a:t>중국글로벌타임스</a:t>
            </a:r>
            <a:r>
              <a:rPr lang="en-US" altLang="ko-KR" sz="1400"/>
              <a:t>, 2021</a:t>
            </a:r>
            <a:r>
              <a:rPr lang="ko-KR" altLang="en-US" sz="1400"/>
              <a:t>년</a:t>
            </a:r>
            <a:r>
              <a:rPr lang="en-US" altLang="ko-KR" sz="1400"/>
              <a:t>6</a:t>
            </a:r>
            <a:r>
              <a:rPr lang="ko-KR" altLang="en-US" sz="1400"/>
              <a:t>월</a:t>
            </a:r>
            <a:r>
              <a:rPr lang="en-US" altLang="ko-KR" sz="1400"/>
              <a:t>20</a:t>
            </a:r>
            <a:r>
              <a:rPr lang="ko-KR" altLang="en-US" sz="1400"/>
              <a:t>일</a:t>
            </a:r>
            <a:r>
              <a:rPr lang="en-US" altLang="ko-KR" sz="1400"/>
              <a:t>)</a:t>
            </a:r>
            <a:endParaRPr lang="ko-KR" altLang="en-US" sz="1400" b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59656"/>
            <a:ext cx="7056784" cy="292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1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비트코인 채굴의 전기 사용량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비트코인 채굴의 전기 사용량이 </a:t>
            </a:r>
            <a:r>
              <a:rPr lang="ko-KR" altLang="en-US" smtClean="0"/>
              <a:t>스웨덴의 </a:t>
            </a:r>
            <a:r>
              <a:rPr lang="en-US" altLang="ko-KR" smtClean="0"/>
              <a:t>1</a:t>
            </a:r>
            <a:r>
              <a:rPr lang="ko-KR" altLang="en-US" smtClean="0"/>
              <a:t>년 사용량보다 많음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채굴순위 </a:t>
            </a:r>
            <a:r>
              <a:rPr lang="en-US" altLang="ko-KR" smtClean="0">
                <a:solidFill>
                  <a:schemeClr val="tx1"/>
                </a:solidFill>
              </a:rPr>
              <a:t>6</a:t>
            </a:r>
            <a:r>
              <a:rPr lang="ko-KR" altLang="en-US" smtClean="0">
                <a:solidFill>
                  <a:schemeClr val="tx1"/>
                </a:solidFill>
              </a:rPr>
              <a:t>위의 이란도</a:t>
            </a:r>
            <a:r>
              <a:rPr lang="ko-KR" altLang="en-US">
                <a:solidFill>
                  <a:schemeClr val="tx1"/>
                </a:solidFill>
              </a:rPr>
              <a:t>‘</a:t>
            </a:r>
            <a:r>
              <a:rPr lang="en-US" altLang="ko-KR">
                <a:solidFill>
                  <a:schemeClr val="tx1"/>
                </a:solidFill>
              </a:rPr>
              <a:t>20</a:t>
            </a:r>
            <a:r>
              <a:rPr lang="ko-KR" altLang="en-US" smtClean="0">
                <a:solidFill>
                  <a:schemeClr val="tx1"/>
                </a:solidFill>
              </a:rPr>
              <a:t>년말부터 대규모 정전 발생</a:t>
            </a:r>
            <a:r>
              <a:rPr lang="ko-KR" altLang="en-US">
                <a:solidFill>
                  <a:schemeClr val="tx1"/>
                </a:solidFill>
              </a:rPr>
              <a:t>‘</a:t>
            </a:r>
            <a:r>
              <a:rPr lang="en-US" altLang="ko-KR">
                <a:solidFill>
                  <a:schemeClr val="tx1"/>
                </a:solidFill>
              </a:rPr>
              <a:t>21</a:t>
            </a:r>
            <a:r>
              <a:rPr lang="ko-KR" altLang="en-US">
                <a:solidFill>
                  <a:schemeClr val="tx1"/>
                </a:solidFill>
              </a:rPr>
              <a:t>년</a:t>
            </a: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 smtClean="0">
                <a:solidFill>
                  <a:schemeClr val="tx1"/>
                </a:solidFill>
              </a:rPr>
              <a:t>월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en-US" altLang="ko-KR" smtClean="0">
                <a:solidFill>
                  <a:schemeClr val="tx1"/>
                </a:solidFill>
              </a:rPr>
              <a:t>1,620</a:t>
            </a:r>
            <a:r>
              <a:rPr lang="ko-KR" altLang="en-US" smtClean="0">
                <a:solidFill>
                  <a:schemeClr val="tx1"/>
                </a:solidFill>
              </a:rPr>
              <a:t>개의 </a:t>
            </a:r>
            <a:r>
              <a:rPr lang="ko-KR" altLang="en-US" smtClean="0"/>
              <a:t>채굴장 강제 폐업</a:t>
            </a:r>
            <a:endParaRPr lang="en-US" altLang="ko-KR" smtClean="0"/>
          </a:p>
          <a:p>
            <a:pPr lvl="2"/>
            <a:r>
              <a:rPr lang="ko-KR" altLang="en-US" smtClean="0"/>
              <a:t>압하지야자치공화국 법안</a:t>
            </a:r>
            <a:r>
              <a:rPr lang="en-US" altLang="ko-KR"/>
              <a:t>(‘21</a:t>
            </a:r>
            <a:r>
              <a:rPr lang="ko-KR" altLang="en-US"/>
              <a:t>년</a:t>
            </a:r>
            <a:r>
              <a:rPr lang="en-US" altLang="ko-KR"/>
              <a:t>4</a:t>
            </a:r>
            <a:r>
              <a:rPr lang="ko-KR" altLang="en-US"/>
              <a:t>월</a:t>
            </a:r>
            <a:r>
              <a:rPr lang="en-US" altLang="ko-KR"/>
              <a:t>) : ’22</a:t>
            </a:r>
            <a:r>
              <a:rPr lang="ko-KR" altLang="en-US" smtClean="0"/>
              <a:t>년 </a:t>
            </a:r>
            <a:r>
              <a:rPr lang="en-US" altLang="ko-KR" smtClean="0"/>
              <a:t>5</a:t>
            </a:r>
            <a:r>
              <a:rPr lang="ko-KR" altLang="en-US" smtClean="0"/>
              <a:t>월까지 모든 암호화폐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채굴행위를 금지하고</a:t>
            </a:r>
            <a:r>
              <a:rPr lang="en-US" altLang="ko-KR"/>
              <a:t>, </a:t>
            </a:r>
            <a:r>
              <a:rPr lang="ko-KR" altLang="en-US" smtClean="0"/>
              <a:t>이를 어길시 최대 </a:t>
            </a:r>
            <a:r>
              <a:rPr lang="en-US" altLang="ko-KR" smtClean="0"/>
              <a:t>3</a:t>
            </a:r>
            <a:r>
              <a:rPr lang="ko-KR" altLang="en-US" smtClean="0"/>
              <a:t>년의 징역형 선고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4896543" cy="30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4156298"/>
            <a:ext cx="3639493" cy="19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047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비트코인 </a:t>
            </a:r>
            <a:r>
              <a:rPr lang="en-US" altLang="ko-KR" smtClean="0"/>
              <a:t>– </a:t>
            </a:r>
            <a:r>
              <a:rPr lang="ko-KR" altLang="en-US" smtClean="0"/>
              <a:t>블록체인의 한계점</a:t>
            </a:r>
            <a:endParaRPr lang="en-US" altLang="ko-KR" smtClean="0"/>
          </a:p>
          <a:p>
            <a:pPr lvl="1"/>
            <a:r>
              <a:rPr lang="ko-KR" altLang="en-US" smtClean="0"/>
              <a:t>느림</a:t>
            </a:r>
            <a:endParaRPr lang="en-US" altLang="ko-KR" smtClean="0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블록생성 간격 </a:t>
            </a:r>
            <a:r>
              <a:rPr lang="en-US" altLang="ko-KR" b="1" smtClean="0">
                <a:solidFill>
                  <a:srgbClr val="0000CC"/>
                </a:solidFill>
              </a:rPr>
              <a:t>10</a:t>
            </a:r>
            <a:r>
              <a:rPr lang="ko-KR" altLang="en-US" b="1" smtClean="0">
                <a:solidFill>
                  <a:srgbClr val="0000CC"/>
                </a:solidFill>
              </a:rPr>
              <a:t>분 </a:t>
            </a:r>
            <a:r>
              <a:rPr lang="ko-KR" altLang="en-US" smtClean="0">
                <a:solidFill>
                  <a:schemeClr val="tx1"/>
                </a:solidFill>
              </a:rPr>
              <a:t>→ 블록체인에 거래의 기록여부를 확인하려면 길게는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수십분 대기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en-US" altLang="ko-KR" smtClean="0"/>
              <a:t>Only Bitcion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비트코인만 이체 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en-US" altLang="ko-KR" smtClean="0"/>
              <a:t>Only </a:t>
            </a:r>
            <a:r>
              <a:rPr lang="en-US" altLang="ko-KR"/>
              <a:t>Bitcoin </a:t>
            </a:r>
            <a:r>
              <a:rPr lang="en-US" altLang="ko-KR" smtClean="0"/>
              <a:t>Script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스크립트 기능이 </a:t>
            </a:r>
            <a:r>
              <a:rPr lang="ko-KR" altLang="en-US" smtClean="0">
                <a:solidFill>
                  <a:schemeClr val="tx1"/>
                </a:solidFill>
              </a:rPr>
              <a:t>제한적 → 고급 이체조건 설정 또는 스마트 컨트랙트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코딩이 불가능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/>
              <a:t>높은 보수성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비트코인의 버전 업그레이드가 느림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/>
              <a:t>거래공개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비트코인상의 거래가 모두에게 공개</a:t>
            </a:r>
            <a:endParaRPr lang="ko-KR" altLang="en-US">
              <a:solidFill>
                <a:schemeClr val="tx1"/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75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비트코인 </a:t>
            </a:r>
            <a:r>
              <a:rPr lang="en-US" altLang="ko-KR"/>
              <a:t>– </a:t>
            </a:r>
            <a:r>
              <a:rPr lang="ko-KR" altLang="en-US"/>
              <a:t>블록체인의 한계점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792088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6237312"/>
            <a:ext cx="49685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트릴레마</a:t>
            </a:r>
            <a:r>
              <a:rPr lang="en-US" altLang="ko-KR" sz="1100">
                <a:solidFill>
                  <a:srgbClr val="FF0000"/>
                </a:solidFill>
              </a:rPr>
              <a:t>(Trilemma</a:t>
            </a:r>
            <a:r>
              <a:rPr lang="en-US" altLang="ko-KR" sz="1100" smtClean="0">
                <a:solidFill>
                  <a:srgbClr val="FF0000"/>
                </a:solidFill>
              </a:rPr>
              <a:t>) -</a:t>
            </a:r>
            <a:r>
              <a:rPr lang="ko-KR" altLang="en-US" sz="1100" smtClean="0">
                <a:solidFill>
                  <a:srgbClr val="FF0000"/>
                </a:solidFill>
              </a:rPr>
              <a:t> </a:t>
            </a:r>
            <a:r>
              <a:rPr lang="ko-KR" altLang="en-US" sz="1100">
                <a:solidFill>
                  <a:srgbClr val="FF0000"/>
                </a:solidFill>
              </a:rPr>
              <a:t>세 가지 목표 중 두 가지만을 동시에 달성할 수 있고</a:t>
            </a:r>
            <a:r>
              <a:rPr lang="en-US" altLang="ko-KR" sz="1100">
                <a:solidFill>
                  <a:srgbClr val="FF0000"/>
                </a:solidFill>
              </a:rPr>
              <a:t>, </a:t>
            </a:r>
            <a:r>
              <a:rPr lang="ko-KR" altLang="en-US" sz="1100">
                <a:solidFill>
                  <a:srgbClr val="FF0000"/>
                </a:solidFill>
              </a:rPr>
              <a:t>세 가지 모두를 한꺼번에 만족시키는 것은 불가능한 상황을 의미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70773" y="2708920"/>
            <a:ext cx="17940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탈중앙화 </a:t>
            </a:r>
            <a:r>
              <a:rPr lang="ko-KR" altLang="en-US" sz="1100" smtClean="0">
                <a:solidFill>
                  <a:srgbClr val="FF0000"/>
                </a:solidFill>
              </a:rPr>
              <a:t>거래소</a:t>
            </a:r>
            <a:r>
              <a:rPr lang="en-US" altLang="ko-KR" sz="1100" smtClean="0">
                <a:solidFill>
                  <a:srgbClr val="FF0000"/>
                </a:solidFill>
              </a:rPr>
              <a:t/>
            </a:r>
            <a:br>
              <a:rPr lang="en-US" altLang="ko-KR" sz="1100" smtClean="0">
                <a:solidFill>
                  <a:srgbClr val="FF0000"/>
                </a:solidFill>
              </a:rPr>
            </a:br>
            <a:r>
              <a:rPr lang="en-US" altLang="ko-KR" sz="1100" smtClean="0">
                <a:solidFill>
                  <a:srgbClr val="FF0000"/>
                </a:solidFill>
              </a:rPr>
              <a:t>(</a:t>
            </a:r>
            <a:r>
              <a:rPr lang="en-US" altLang="ko-KR" sz="1100">
                <a:solidFill>
                  <a:srgbClr val="FF0000"/>
                </a:solidFill>
              </a:rPr>
              <a:t>Decentralized Exchange)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341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기술 진화</a:t>
            </a:r>
            <a:endParaRPr lang="en-US" altLang="ko-KR" smtClean="0"/>
          </a:p>
          <a:p>
            <a:pPr lvl="1"/>
            <a:r>
              <a:rPr lang="ko-KR" altLang="en-US"/>
              <a:t>실생활 접목된 블록체인 서비스 </a:t>
            </a:r>
            <a:r>
              <a:rPr lang="en-US" altLang="ko-KR"/>
              <a:t>'</a:t>
            </a:r>
            <a:r>
              <a:rPr lang="ko-KR" altLang="en-US"/>
              <a:t>속속</a:t>
            </a:r>
            <a:r>
              <a:rPr lang="en-US" altLang="ko-KR"/>
              <a:t>' …"</a:t>
            </a:r>
            <a:r>
              <a:rPr lang="ko-KR" altLang="en-US"/>
              <a:t>기술 만능주의는 극복해야</a:t>
            </a:r>
            <a:r>
              <a:rPr lang="en-US" altLang="ko-KR"/>
              <a:t>"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대용량 데이터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거래량 증가에 따른 </a:t>
            </a:r>
            <a:r>
              <a:rPr lang="ko-KR" altLang="en-US" smtClean="0"/>
              <a:t>합의 알고리즘 개선 </a:t>
            </a:r>
            <a:r>
              <a:rPr lang="ko-KR" altLang="en-US" smtClean="0">
                <a:solidFill>
                  <a:schemeClr val="tx1"/>
                </a:solidFill>
              </a:rPr>
              <a:t>→  </a:t>
            </a:r>
            <a:r>
              <a:rPr lang="en-US" altLang="ko-KR" b="1" smtClean="0">
                <a:solidFill>
                  <a:srgbClr val="0000CC"/>
                </a:solidFill>
              </a:rPr>
              <a:t>PoW</a:t>
            </a:r>
            <a:r>
              <a:rPr lang="ko-KR" altLang="en-US" b="1" smtClean="0">
                <a:solidFill>
                  <a:srgbClr val="0000CC"/>
                </a:solidFill>
              </a:rPr>
              <a:t>에서 </a:t>
            </a:r>
            <a:r>
              <a:rPr lang="en-US" altLang="ko-KR" b="1" smtClean="0">
                <a:solidFill>
                  <a:srgbClr val="0000CC"/>
                </a:solidFill>
              </a:rPr>
              <a:t>PoS </a:t>
            </a:r>
            <a:r>
              <a:rPr lang="ko-KR" altLang="en-US" b="1" smtClean="0">
                <a:solidFill>
                  <a:srgbClr val="0000CC"/>
                </a:solidFill>
              </a:rPr>
              <a:t>및 </a:t>
            </a:r>
            <a:r>
              <a:rPr lang="en-US" altLang="ko-KR" b="1" smtClean="0">
                <a:solidFill>
                  <a:srgbClr val="0000CC"/>
                </a:solidFill>
              </a:rPr>
              <a:t>DPoS </a:t>
            </a:r>
            <a:r>
              <a:rPr lang="ko-KR" altLang="en-US" b="1" smtClean="0">
                <a:solidFill>
                  <a:srgbClr val="0000CC"/>
                </a:solidFill>
              </a:rPr>
              <a:t>방식으로 발전</a:t>
            </a:r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블록체인 </a:t>
            </a:r>
            <a:r>
              <a:rPr lang="en-US" altLang="ko-KR" b="1" smtClean="0">
                <a:solidFill>
                  <a:srgbClr val="0000CC"/>
                </a:solidFill>
              </a:rPr>
              <a:t>4.0 </a:t>
            </a:r>
            <a:r>
              <a:rPr lang="en-US" altLang="ko-KR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블록체인 생태계가 서로 연결되어 새로운 시장 탄생</a:t>
            </a:r>
            <a:r>
              <a:rPr lang="en-US" altLang="ko-KR">
                <a:solidFill>
                  <a:schemeClr val="tx1"/>
                </a:solidFill>
              </a:rPr>
              <a:t>(IBM</a:t>
            </a:r>
            <a:r>
              <a:rPr lang="ko-KR" altLang="en-US" smtClean="0">
                <a:solidFill>
                  <a:schemeClr val="tx1"/>
                </a:solidFill>
              </a:rPr>
              <a:t>의 디지털 거래 슈퍼하이웨이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 b="0">
              <a:solidFill>
                <a:schemeClr val="tx1"/>
              </a:solidFill>
            </a:endParaRPr>
          </a:p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29000"/>
            <a:ext cx="417646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3015"/>
            <a:ext cx="3888432" cy="30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66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국내외 블록체인 활용현황</a:t>
            </a:r>
            <a:r>
              <a:rPr lang="en-US" altLang="ko-KR"/>
              <a:t>(1)</a:t>
            </a:r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756084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592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국내외 블록체인 활용현황</a:t>
            </a:r>
            <a:r>
              <a:rPr lang="en-US" altLang="ko-KR" smtClean="0"/>
              <a:t>(2)</a:t>
            </a:r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28" y="1972467"/>
            <a:ext cx="7704856" cy="332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038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응용 분야별 분포</a:t>
            </a:r>
            <a:endParaRPr lang="ko-KR" altLang="en-US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초기에 적용된 금융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결재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화폐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보안등</a:t>
            </a:r>
            <a:r>
              <a:rPr lang="en-US" altLang="ko-KR">
                <a:solidFill>
                  <a:schemeClr val="tx1"/>
                </a:solidFill>
              </a:rPr>
              <a:t>) </a:t>
            </a:r>
            <a:r>
              <a:rPr lang="ko-KR" altLang="en-US" smtClean="0">
                <a:solidFill>
                  <a:schemeClr val="tx1"/>
                </a:solidFill>
              </a:rPr>
              <a:t>뿐만 아니라 </a:t>
            </a:r>
            <a:r>
              <a:rPr lang="ko-KR" altLang="en-US" smtClean="0"/>
              <a:t>다양한 산업에서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블록체인의 적용 시도가 활발</a:t>
            </a:r>
            <a:endParaRPr lang="ko-KR" altLang="en-US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총 </a:t>
            </a:r>
            <a:r>
              <a:rPr lang="en-US" altLang="ko-KR" smtClean="0">
                <a:solidFill>
                  <a:schemeClr val="tx1"/>
                </a:solidFill>
              </a:rPr>
              <a:t>45</a:t>
            </a:r>
            <a:r>
              <a:rPr lang="ko-KR" altLang="en-US" smtClean="0">
                <a:solidFill>
                  <a:schemeClr val="tx1"/>
                </a:solidFill>
              </a:rPr>
              <a:t>개 응용분야 조사</a:t>
            </a:r>
            <a:endParaRPr lang="ko-KR" altLang="en-US" b="0">
              <a:solidFill>
                <a:schemeClr val="tx1"/>
              </a:solidFill>
            </a:endParaRP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10</a:t>
            </a:r>
            <a:r>
              <a:rPr lang="ko-KR" altLang="en-US" smtClean="0">
                <a:solidFill>
                  <a:srgbClr val="006600"/>
                </a:solidFill>
              </a:rPr>
              <a:t>개이상 </a:t>
            </a:r>
            <a:r>
              <a:rPr lang="en-US" altLang="ko-KR" smtClean="0">
                <a:solidFill>
                  <a:srgbClr val="006600"/>
                </a:solidFill>
              </a:rPr>
              <a:t>- </a:t>
            </a:r>
            <a:r>
              <a:rPr lang="ko-KR" altLang="en-US">
                <a:solidFill>
                  <a:srgbClr val="006600"/>
                </a:solidFill>
              </a:rPr>
              <a:t>결재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보안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화폐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플랫폼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부동산</a:t>
            </a:r>
            <a:endParaRPr lang="ko-KR" altLang="en-US" b="0">
              <a:solidFill>
                <a:srgbClr val="006600"/>
              </a:solidFill>
            </a:endParaRP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5</a:t>
            </a:r>
            <a:r>
              <a:rPr lang="ko-KR" altLang="en-US" smtClean="0">
                <a:solidFill>
                  <a:srgbClr val="006600"/>
                </a:solidFill>
              </a:rPr>
              <a:t>개이상 </a:t>
            </a:r>
            <a:r>
              <a:rPr lang="en-US" altLang="ko-KR" smtClean="0">
                <a:solidFill>
                  <a:srgbClr val="006600"/>
                </a:solidFill>
              </a:rPr>
              <a:t>- </a:t>
            </a:r>
            <a:r>
              <a:rPr lang="ko-KR" altLang="en-US">
                <a:solidFill>
                  <a:srgbClr val="006600"/>
                </a:solidFill>
              </a:rPr>
              <a:t>유통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미디어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투표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송금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의료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자동차</a:t>
            </a:r>
            <a:endParaRPr lang="ko-KR" altLang="en-US" b="0">
              <a:solidFill>
                <a:srgbClr val="006600"/>
              </a:solidFill>
            </a:endParaRPr>
          </a:p>
          <a:p>
            <a:endParaRPr lang="ko-KR" altLang="en-US" b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777686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183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블록체인의 사용 동인</a:t>
            </a:r>
            <a:r>
              <a:rPr lang="en-US" altLang="ko-KR" smtClean="0"/>
              <a:t>(</a:t>
            </a:r>
            <a:r>
              <a:rPr lang="ko-KR" altLang="en-US" smtClean="0"/>
              <a:t>이유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- </a:t>
            </a:r>
            <a:r>
              <a:rPr lang="ko-KR" altLang="en-US" smtClean="0"/>
              <a:t>블록체인 </a:t>
            </a:r>
            <a:r>
              <a:rPr lang="ko-KR" altLang="en-US"/>
              <a:t>기술을 움직이게 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동기나 원동력</a:t>
            </a:r>
            <a:endParaRPr lang="en-US" altLang="ko-KR" smtClean="0"/>
          </a:p>
          <a:p>
            <a:pPr lvl="1"/>
            <a:r>
              <a:rPr lang="ko-KR" altLang="en-US">
                <a:solidFill>
                  <a:schemeClr val="tx1"/>
                </a:solidFill>
              </a:rPr>
              <a:t>블록체인 기술이 등장하고 발전하게 된 </a:t>
            </a:r>
            <a:r>
              <a:rPr lang="ko-KR" altLang="en-US"/>
              <a:t>배경이나 목적</a:t>
            </a:r>
            <a:r>
              <a:rPr lang="en-US" altLang="ko-KR"/>
              <a:t>, </a:t>
            </a:r>
            <a:r>
              <a:rPr lang="ko-KR" altLang="en-US"/>
              <a:t>또는 그 기술을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통해 </a:t>
            </a:r>
            <a:r>
              <a:rPr lang="ko-KR" altLang="en-US"/>
              <a:t>얻고자 하는 가치</a:t>
            </a:r>
            <a:r>
              <a:rPr lang="ko-KR" altLang="en-US">
                <a:solidFill>
                  <a:schemeClr val="tx1"/>
                </a:solidFill>
              </a:rPr>
              <a:t> 등을 포괄하는 개념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6952"/>
            <a:ext cx="727280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1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학습목표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0"/>
          </a:p>
          <a:p>
            <a:r>
              <a:rPr lang="ko-KR" altLang="en-US" smtClean="0"/>
              <a:t>블록체인 응용분야와 진화에 대하여 설명할 수 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블록체인의 생태계에 대하여 설명할 수 있다</a:t>
            </a:r>
            <a:r>
              <a:rPr lang="en-US" altLang="ko-KR"/>
              <a:t>.</a:t>
            </a:r>
            <a:endParaRPr lang="ko-KR" altLang="en-US" b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80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생태계</a:t>
            </a:r>
            <a:endParaRPr lang="en-US" altLang="ko-KR" smtClean="0"/>
          </a:p>
          <a:p>
            <a:pPr lvl="1"/>
            <a:r>
              <a:rPr lang="ko-KR" altLang="en-US">
                <a:solidFill>
                  <a:schemeClr val="tx1"/>
                </a:solidFill>
              </a:rPr>
              <a:t>블록체인 기술을 중심으로 </a:t>
            </a:r>
            <a:r>
              <a:rPr lang="ko-KR" altLang="en-US">
                <a:solidFill>
                  <a:srgbClr val="FF6600"/>
                </a:solidFill>
              </a:rPr>
              <a:t>암호화폐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플랫폼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개발자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서비스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사용자 등 다양한 주체들이 상호작용하며 함께 성장하는 기술적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사회적 </a:t>
            </a:r>
            <a:r>
              <a:rPr lang="ko-KR" altLang="en-US" smtClean="0">
                <a:solidFill>
                  <a:srgbClr val="FF6600"/>
                </a:solidFill>
              </a:rPr>
              <a:t>환경 </a:t>
            </a:r>
            <a:r>
              <a:rPr lang="en-US" altLang="ko-KR" b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ko-KR" b="0" smtClean="0">
                <a:sym typeface="Wingdings" panose="05000000000000000000" pitchFamily="2" charset="2"/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블록체인 관련 </a:t>
            </a:r>
            <a:r>
              <a:rPr lang="ko-KR" altLang="en-US" smtClean="0">
                <a:solidFill>
                  <a:srgbClr val="0000CC"/>
                </a:solidFill>
              </a:rPr>
              <a:t>조직과 그룹의 구성을 </a:t>
            </a:r>
            <a:r>
              <a:rPr lang="ko-KR" altLang="en-US" smtClean="0">
                <a:solidFill>
                  <a:schemeClr val="tx1"/>
                </a:solidFill>
              </a:rPr>
              <a:t>나타내는 지형도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b="0" smtClean="0"/>
              <a:t>투자 </a:t>
            </a:r>
            <a:r>
              <a:rPr lang="ko-KR" altLang="en-US" b="0"/>
              <a:t>및 엑셀러레이터 ▲거래소 ▲ 마케팅 및 컨설팅 ▲ </a:t>
            </a:r>
            <a:r>
              <a:rPr lang="en-US" altLang="ko-KR" b="0"/>
              <a:t>ICO </a:t>
            </a:r>
            <a:r>
              <a:rPr lang="ko-KR" altLang="en-US" b="0"/>
              <a:t>플랫폼 ▲미디어 및 커뮤니티 ▲유틸리티 및 서비스 ▲블록체인 교육 플랫폼 ▲코인 ▲학회 및 단체 ▲ 개발사 ▲ 법률사무소 등 다양한 국내 블록체인 연관산업의 사업자들을 </a:t>
            </a:r>
            <a:r>
              <a:rPr lang="en-US" altLang="ko-KR" b="0"/>
              <a:t>10</a:t>
            </a:r>
            <a:r>
              <a:rPr lang="ko-KR" altLang="en-US" b="0"/>
              <a:t>여개의 그룹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86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61048"/>
            <a:ext cx="756084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2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생태계 지형도</a:t>
            </a:r>
            <a:endParaRPr lang="en-US" altLang="ko-KR" smtClean="0"/>
          </a:p>
          <a:p>
            <a:pPr lvl="1"/>
            <a:r>
              <a:rPr lang="ko-KR" altLang="en-US" smtClean="0"/>
              <a:t>개발사 </a:t>
            </a:r>
            <a:endParaRPr lang="en-US" altLang="ko-KR" smtClean="0"/>
          </a:p>
          <a:p>
            <a:pPr lvl="2"/>
            <a:r>
              <a:rPr lang="en-US" altLang="ko-KR" smtClean="0"/>
              <a:t>ICON </a:t>
            </a:r>
            <a:r>
              <a:rPr lang="en-US" altLang="ko-KR"/>
              <a:t>Loop, CertOn, Bloko, </a:t>
            </a:r>
            <a:r>
              <a:rPr lang="en-US" altLang="ko-KR" smtClean="0"/>
              <a:t>Glosfer, </a:t>
            </a:r>
            <a:r>
              <a:rPr lang="ko-KR" altLang="en-US"/>
              <a:t>온블록</a:t>
            </a:r>
            <a:r>
              <a:rPr lang="en-US" altLang="ko-KR"/>
              <a:t>, DSRV, </a:t>
            </a:r>
            <a:r>
              <a:rPr lang="ko-KR" altLang="en-US" smtClean="0"/>
              <a:t>곰블 등</a:t>
            </a:r>
            <a:endParaRPr lang="en-US" altLang="ko-KR" smtClean="0"/>
          </a:p>
          <a:p>
            <a:pPr lvl="1"/>
            <a:r>
              <a:rPr lang="ko-KR" altLang="en-US" smtClean="0"/>
              <a:t>암호화폐 거래소</a:t>
            </a:r>
            <a:endParaRPr lang="en-US" altLang="ko-KR" smtClean="0"/>
          </a:p>
          <a:p>
            <a:pPr lvl="2"/>
            <a:r>
              <a:rPr lang="ko-KR" altLang="en-US"/>
              <a:t>업비트</a:t>
            </a:r>
            <a:r>
              <a:rPr lang="en-US" altLang="ko-KR"/>
              <a:t>, </a:t>
            </a:r>
            <a:r>
              <a:rPr lang="ko-KR" altLang="en-US"/>
              <a:t>빗썸</a:t>
            </a:r>
            <a:r>
              <a:rPr lang="en-US" altLang="ko-KR"/>
              <a:t>, </a:t>
            </a:r>
            <a:r>
              <a:rPr lang="ko-KR" altLang="en-US"/>
              <a:t>코인원</a:t>
            </a:r>
            <a:r>
              <a:rPr lang="en-US" altLang="ko-KR"/>
              <a:t>, </a:t>
            </a:r>
            <a:r>
              <a:rPr lang="ko-KR" altLang="en-US"/>
              <a:t>코빗</a:t>
            </a:r>
            <a:r>
              <a:rPr lang="en-US" altLang="ko-KR"/>
              <a:t>, </a:t>
            </a:r>
            <a:r>
              <a:rPr lang="ko-KR" altLang="en-US"/>
              <a:t>고팍스 </a:t>
            </a:r>
            <a:r>
              <a:rPr lang="ko-KR" altLang="en-US" smtClean="0"/>
              <a:t>등</a:t>
            </a:r>
            <a:endParaRPr lang="en-US" altLang="ko-KR" smtClean="0"/>
          </a:p>
          <a:p>
            <a:pPr lvl="2"/>
            <a:r>
              <a:rPr lang="ko-KR" altLang="en-US" smtClean="0"/>
              <a:t>업비트와 </a:t>
            </a:r>
            <a:r>
              <a:rPr lang="ko-KR" altLang="en-US"/>
              <a:t>빗썸이 전체 거래량의 대부분을 차지하며 시장을 주도하고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1"/>
            <a:r>
              <a:rPr lang="ko-KR" altLang="en-US" smtClean="0"/>
              <a:t>지갑 서비스 </a:t>
            </a:r>
            <a:endParaRPr lang="en-US" altLang="ko-KR" smtClean="0"/>
          </a:p>
          <a:p>
            <a:pPr lvl="2"/>
            <a:r>
              <a:rPr lang="ko-KR" altLang="en-US" smtClean="0"/>
              <a:t>그라운드</a:t>
            </a:r>
            <a:r>
              <a:rPr lang="en-US" altLang="ko-KR"/>
              <a:t>X</a:t>
            </a:r>
            <a:r>
              <a:rPr lang="ko-KR" altLang="en-US" smtClean="0"/>
              <a:t>의 모바일지갑 </a:t>
            </a:r>
            <a:r>
              <a:rPr lang="en-US" altLang="ko-KR" smtClean="0"/>
              <a:t>Klip</a:t>
            </a:r>
            <a:r>
              <a:rPr lang="en-US" altLang="ko-KR"/>
              <a:t>, </a:t>
            </a:r>
            <a:r>
              <a:rPr lang="ko-KR" altLang="en-US" smtClean="0"/>
              <a:t>차일들리의 비둘기 지갑</a:t>
            </a:r>
            <a:endParaRPr lang="en-US" altLang="ko-KR" smtClean="0"/>
          </a:p>
          <a:p>
            <a:pPr lvl="1"/>
            <a:r>
              <a:rPr lang="ko-KR" altLang="en-US" smtClean="0"/>
              <a:t>암호화폐 공개</a:t>
            </a:r>
            <a:r>
              <a:rPr lang="en-US" altLang="ko-KR"/>
              <a:t>(ICO: Initial Coin Offering) </a:t>
            </a:r>
            <a:r>
              <a:rPr lang="ko-KR" altLang="en-US" smtClean="0"/>
              <a:t>플랫폼</a:t>
            </a:r>
            <a:endParaRPr lang="en-US" altLang="ko-KR" smtClean="0"/>
          </a:p>
          <a:p>
            <a:pPr lvl="2"/>
            <a:r>
              <a:rPr lang="en-US" altLang="ko-KR" smtClean="0"/>
              <a:t>Next ICO,TokenBank</a:t>
            </a:r>
          </a:p>
          <a:p>
            <a:pPr lvl="3"/>
            <a:r>
              <a:rPr lang="ko-KR" altLang="en-US" smtClean="0">
                <a:solidFill>
                  <a:srgbClr val="0000CC"/>
                </a:solidFill>
              </a:rPr>
              <a:t>새로운 암호화폐를 만들기 위해 투자자들로부터 개발 자금을 모집하고 코인을 </a:t>
            </a:r>
            <a:r>
              <a:rPr lang="en-US" altLang="ko-KR" smtClean="0">
                <a:solidFill>
                  <a:srgbClr val="0000CC"/>
                </a:solidFill>
              </a:rPr>
              <a:t/>
            </a:r>
            <a:br>
              <a:rPr lang="en-US" altLang="ko-KR" smtClean="0">
                <a:solidFill>
                  <a:srgbClr val="0000CC"/>
                </a:solidFill>
              </a:rPr>
            </a:br>
            <a:r>
              <a:rPr lang="ko-KR" altLang="en-US" smtClean="0">
                <a:solidFill>
                  <a:srgbClr val="0000CC"/>
                </a:solidFill>
              </a:rPr>
              <a:t>나눠주는 </a:t>
            </a:r>
            <a:r>
              <a:rPr lang="ko-KR" altLang="en-US" smtClean="0">
                <a:solidFill>
                  <a:srgbClr val="0000CC"/>
                </a:solidFill>
              </a:rPr>
              <a:t>행위</a:t>
            </a:r>
            <a:endParaRPr lang="ko-KR" altLang="en-US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8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생태계 지형도</a:t>
            </a:r>
            <a:endParaRPr lang="en-US" altLang="ko-KR" smtClean="0"/>
          </a:p>
          <a:p>
            <a:pPr lvl="1"/>
            <a:r>
              <a:rPr lang="en-US" altLang="ko-KR" smtClean="0"/>
              <a:t>ICO </a:t>
            </a:r>
            <a:r>
              <a:rPr lang="ko-KR" altLang="en-US" smtClean="0"/>
              <a:t>기업을 위한 마케팅 및 컨설팅</a:t>
            </a:r>
            <a:endParaRPr lang="en-US" altLang="ko-KR" smtClean="0"/>
          </a:p>
          <a:p>
            <a:pPr lvl="2"/>
            <a:r>
              <a:rPr lang="en-US" altLang="ko-KR" smtClean="0"/>
              <a:t>NextBlock</a:t>
            </a:r>
            <a:r>
              <a:rPr lang="en-US" altLang="ko-KR"/>
              <a:t>, </a:t>
            </a:r>
            <a:r>
              <a:rPr lang="en-US" altLang="ko-KR" smtClean="0"/>
              <a:t>Blockmon</a:t>
            </a:r>
          </a:p>
          <a:p>
            <a:pPr lvl="1"/>
            <a:r>
              <a:rPr lang="ko-KR" altLang="en-US" smtClean="0"/>
              <a:t>투자 및 액셀러레이터</a:t>
            </a:r>
            <a:endParaRPr lang="en-US" altLang="ko-KR" smtClean="0"/>
          </a:p>
          <a:p>
            <a:pPr lvl="2"/>
            <a:r>
              <a:rPr lang="en-US" altLang="ko-KR" smtClean="0"/>
              <a:t>Chain </a:t>
            </a:r>
            <a:r>
              <a:rPr lang="en-US" altLang="ko-KR"/>
              <a:t>Partners, FoundationX</a:t>
            </a:r>
          </a:p>
          <a:p>
            <a:pPr lvl="1"/>
            <a:r>
              <a:rPr lang="ko-KR" altLang="en-US" smtClean="0"/>
              <a:t>블록체인 관련 미디어</a:t>
            </a:r>
            <a:r>
              <a:rPr lang="en-US" altLang="ko-KR"/>
              <a:t>(</a:t>
            </a:r>
            <a:r>
              <a:rPr lang="ko-KR" altLang="en-US"/>
              <a:t>코인타임</a:t>
            </a:r>
            <a:r>
              <a:rPr lang="en-US" altLang="ko-KR"/>
              <a:t>, </a:t>
            </a:r>
            <a:r>
              <a:rPr lang="ko-KR" altLang="en-US"/>
              <a:t>데일리토큰</a:t>
            </a:r>
            <a:r>
              <a:rPr lang="en-US" altLang="ko-KR"/>
              <a:t>)</a:t>
            </a:r>
            <a:r>
              <a:rPr lang="ko-KR" altLang="en-US" smtClean="0"/>
              <a:t>와 커뮤니티</a:t>
            </a:r>
            <a:r>
              <a:rPr lang="en-US" altLang="ko-KR"/>
              <a:t>(Coinpan, Bitdays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학회 및 단체</a:t>
            </a:r>
            <a:endParaRPr lang="en-US" altLang="ko-KR" smtClean="0"/>
          </a:p>
          <a:p>
            <a:pPr lvl="2"/>
            <a:r>
              <a:rPr lang="ko-KR" altLang="en-US" smtClean="0"/>
              <a:t>한국블록체인협회</a:t>
            </a:r>
            <a:endParaRPr lang="en-US" altLang="ko-KR" smtClean="0"/>
          </a:p>
          <a:p>
            <a:pPr lvl="1"/>
            <a:r>
              <a:rPr lang="ko-KR" altLang="en-US" smtClean="0"/>
              <a:t>법률사무소</a:t>
            </a:r>
            <a:endParaRPr lang="en-US" altLang="ko-KR" smtClean="0"/>
          </a:p>
          <a:p>
            <a:pPr lvl="2"/>
            <a:r>
              <a:rPr lang="ko-KR" altLang="en-US" smtClean="0"/>
              <a:t>세움</a:t>
            </a:r>
            <a:r>
              <a:rPr lang="en-US" altLang="ko-KR"/>
              <a:t>, </a:t>
            </a:r>
            <a:r>
              <a:rPr lang="ko-KR" altLang="en-US"/>
              <a:t>세종</a:t>
            </a:r>
            <a:r>
              <a:rPr lang="en-US" altLang="ko-KR"/>
              <a:t>, </a:t>
            </a:r>
            <a:r>
              <a:rPr lang="ko-KR" altLang="en-US"/>
              <a:t>우일</a:t>
            </a:r>
          </a:p>
        </p:txBody>
      </p:sp>
    </p:spTree>
    <p:extLst>
      <p:ext uri="{BB962C8B-B14F-4D97-AF65-F5344CB8AC3E}">
        <p14:creationId xmlns:p14="http://schemas.microsoft.com/office/powerpoint/2010/main" val="22242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/>
          </a:p>
          <a:p>
            <a:pPr lvl="1"/>
            <a:r>
              <a:rPr lang="en-US" altLang="ko-KR" smtClean="0"/>
              <a:t>Hashrate</a:t>
            </a:r>
          </a:p>
          <a:p>
            <a:pPr lvl="2"/>
            <a:r>
              <a:rPr lang="ko-KR" altLang="en-US" smtClean="0"/>
              <a:t>초당 </a:t>
            </a:r>
            <a:r>
              <a:rPr lang="ko-KR" altLang="en-US" b="1" smtClean="0">
                <a:solidFill>
                  <a:srgbClr val="0000CC"/>
                </a:solidFill>
              </a:rPr>
              <a:t>해시값 계산횟수의 총합으로 </a:t>
            </a:r>
            <a:r>
              <a:rPr lang="ko-KR" altLang="en-US" smtClean="0"/>
              <a:t>해시 레이트는 </a:t>
            </a:r>
            <a:r>
              <a:rPr lang="ko-KR" altLang="en-US" b="1" smtClean="0">
                <a:solidFill>
                  <a:srgbClr val="0000CC"/>
                </a:solidFill>
              </a:rPr>
              <a:t>주어진 채굴기가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작동하는 속도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3"/>
            <a:r>
              <a:rPr lang="ko-KR" altLang="en-US"/>
              <a:t>가상화폐 네트워크에서 </a:t>
            </a:r>
            <a:r>
              <a:rPr lang="ko-KR" altLang="en-US" b="1">
                <a:solidFill>
                  <a:srgbClr val="006600"/>
                </a:solidFill>
              </a:rPr>
              <a:t>채굴자들이 일정 시간 </a:t>
            </a:r>
            <a:r>
              <a:rPr lang="ko-KR" altLang="en-US"/>
              <a:t>동안 수행할 수 있는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b="1" smtClean="0">
                <a:solidFill>
                  <a:srgbClr val="006600"/>
                </a:solidFill>
              </a:rPr>
              <a:t>해시 </a:t>
            </a:r>
            <a:r>
              <a:rPr lang="ko-KR" altLang="en-US" b="1">
                <a:solidFill>
                  <a:srgbClr val="006600"/>
                </a:solidFill>
              </a:rPr>
              <a:t>연산의 </a:t>
            </a:r>
            <a:r>
              <a:rPr lang="ko-KR" altLang="en-US" b="1" smtClean="0">
                <a:solidFill>
                  <a:srgbClr val="006600"/>
                </a:solidFill>
              </a:rPr>
              <a:t>횟수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3"/>
            <a:r>
              <a:rPr lang="ko-KR" altLang="en-US" b="1" smtClean="0">
                <a:solidFill>
                  <a:srgbClr val="006600"/>
                </a:solidFill>
              </a:rPr>
              <a:t>채굴자들의 </a:t>
            </a:r>
            <a:r>
              <a:rPr lang="ko-KR" altLang="en-US" b="1">
                <a:solidFill>
                  <a:srgbClr val="006600"/>
                </a:solidFill>
              </a:rPr>
              <a:t>컴퓨팅 파워를 </a:t>
            </a:r>
            <a:r>
              <a:rPr lang="ko-KR" altLang="en-US"/>
              <a:t>측정하는 </a:t>
            </a:r>
            <a:r>
              <a:rPr lang="ko-KR" altLang="en-US" smtClean="0"/>
              <a:t>지표</a:t>
            </a:r>
            <a:endParaRPr lang="en-US" altLang="ko-KR" smtClean="0"/>
          </a:p>
          <a:p>
            <a:pPr lvl="3"/>
            <a:r>
              <a:rPr lang="ko-KR" altLang="en-US" smtClean="0"/>
              <a:t>대표적인 </a:t>
            </a:r>
            <a:r>
              <a:rPr lang="ko-KR" altLang="en-US"/>
              <a:t>단위로는 </a:t>
            </a:r>
            <a:r>
              <a:rPr lang="en-US" altLang="ko-KR"/>
              <a:t>H/s(Hashes per Second</a:t>
            </a:r>
            <a:r>
              <a:rPr lang="en-US" altLang="ko-KR" smtClean="0"/>
              <a:t>)</a:t>
            </a:r>
          </a:p>
          <a:p>
            <a:pPr lvl="4"/>
            <a:r>
              <a:rPr lang="ko-KR" altLang="en-US" smtClean="0"/>
              <a:t>킬로해시</a:t>
            </a:r>
            <a:r>
              <a:rPr lang="en-US" altLang="ko-KR"/>
              <a:t>(KH/s), </a:t>
            </a:r>
            <a:r>
              <a:rPr lang="ko-KR" altLang="en-US"/>
              <a:t>메가해시</a:t>
            </a:r>
            <a:r>
              <a:rPr lang="en-US" altLang="ko-KR"/>
              <a:t>(MH/s), </a:t>
            </a:r>
            <a:r>
              <a:rPr lang="ko-KR" altLang="en-US"/>
              <a:t>기가해시</a:t>
            </a:r>
            <a:r>
              <a:rPr lang="en-US" altLang="ko-KR"/>
              <a:t>(GH/s), </a:t>
            </a:r>
            <a:r>
              <a:rPr lang="ko-KR" altLang="en-US"/>
              <a:t>테라해시</a:t>
            </a:r>
            <a:r>
              <a:rPr lang="en-US" altLang="ko-KR"/>
              <a:t>(TH/s),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페타해시</a:t>
            </a:r>
            <a:r>
              <a:rPr lang="en-US" altLang="ko-KR"/>
              <a:t>(PH/s), </a:t>
            </a:r>
            <a:r>
              <a:rPr lang="ko-KR" altLang="en-US"/>
              <a:t>엑사해시</a:t>
            </a:r>
            <a:r>
              <a:rPr lang="en-US" altLang="ko-KR"/>
              <a:t>(EH/s) </a:t>
            </a:r>
            <a:r>
              <a:rPr lang="ko-KR" altLang="en-US"/>
              <a:t>등으로 크기가 커질 수 </a:t>
            </a:r>
            <a:r>
              <a:rPr lang="ko-KR" altLang="en-US" smtClean="0"/>
              <a:t>있음</a:t>
            </a:r>
            <a:endParaRPr lang="en-US" altLang="ko-KR" smtClean="0"/>
          </a:p>
        </p:txBody>
      </p:sp>
      <p:pic>
        <p:nvPicPr>
          <p:cNvPr id="4098" name="Picture 2" descr="Bitcoin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25144"/>
            <a:ext cx="33337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65104"/>
            <a:ext cx="504056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482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스크립트</a:t>
            </a:r>
            <a:r>
              <a:rPr lang="en-US" altLang="ko-KR"/>
              <a:t>(script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응용프로그램의 명령 집합으로 구성된 프로그램의 한 유형</a:t>
            </a:r>
            <a:endParaRPr lang="en-US" altLang="ko-KR" smtClean="0"/>
          </a:p>
          <a:p>
            <a:pPr lvl="3"/>
            <a:r>
              <a:rPr lang="ko-KR" altLang="en-US" smtClean="0"/>
              <a:t>일반적으로 </a:t>
            </a:r>
            <a:r>
              <a:rPr lang="ko-KR" altLang="en-US" b="1" smtClean="0">
                <a:solidFill>
                  <a:srgbClr val="0000CC"/>
                </a:solidFill>
              </a:rPr>
              <a:t>응용프로그램의 규칙 및 구문을 사용하여 나타낸 명령과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간단한 제어구조가 결합되어 </a:t>
            </a:r>
            <a:r>
              <a:rPr lang="ko-KR" altLang="en-US" smtClean="0"/>
              <a:t>이루어짐</a:t>
            </a:r>
            <a:endParaRPr lang="en-US" altLang="ko-KR" smtClean="0"/>
          </a:p>
          <a:p>
            <a:pPr lvl="2"/>
            <a:r>
              <a:rPr lang="ko-KR" altLang="en-US"/>
              <a:t>스크립트 </a:t>
            </a:r>
            <a:r>
              <a:rPr lang="ko-KR" altLang="en-US" smtClean="0"/>
              <a:t>언어</a:t>
            </a:r>
            <a:endParaRPr lang="en-US" altLang="ko-KR" smtClean="0"/>
          </a:p>
          <a:p>
            <a:pPr lvl="3"/>
            <a:r>
              <a:rPr lang="ko-KR" altLang="en-US" smtClean="0"/>
              <a:t>별도의 </a:t>
            </a:r>
            <a:r>
              <a:rPr lang="ko-KR" altLang="en-US" b="1">
                <a:solidFill>
                  <a:srgbClr val="006600"/>
                </a:solidFill>
              </a:rPr>
              <a:t>컴파일 과정 없이 인터프리터</a:t>
            </a:r>
            <a:r>
              <a:rPr lang="en-US" altLang="ko-KR" b="1">
                <a:solidFill>
                  <a:srgbClr val="006600"/>
                </a:solidFill>
              </a:rPr>
              <a:t>(</a:t>
            </a:r>
            <a:r>
              <a:rPr lang="ko-KR" altLang="en-US" b="1">
                <a:solidFill>
                  <a:srgbClr val="006600"/>
                </a:solidFill>
              </a:rPr>
              <a:t>해석기</a:t>
            </a:r>
            <a:r>
              <a:rPr lang="en-US" altLang="ko-KR" b="1">
                <a:solidFill>
                  <a:srgbClr val="006600"/>
                </a:solidFill>
              </a:rPr>
              <a:t>)</a:t>
            </a:r>
            <a:r>
              <a:rPr lang="ko-KR" altLang="en-US" b="1">
                <a:solidFill>
                  <a:srgbClr val="006600"/>
                </a:solidFill>
              </a:rPr>
              <a:t>에 의해 직접 실행되는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프로그래밍 언어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빠른 </a:t>
            </a:r>
            <a:r>
              <a:rPr lang="ko-KR" altLang="en-US"/>
              <a:t>개발 속도와 유연성을 가지며</a:t>
            </a:r>
            <a:r>
              <a:rPr lang="en-US" altLang="ko-KR"/>
              <a:t>, </a:t>
            </a:r>
            <a:r>
              <a:rPr lang="ko-KR" altLang="en-US"/>
              <a:t>웹 개발</a:t>
            </a:r>
            <a:r>
              <a:rPr lang="en-US" altLang="ko-KR"/>
              <a:t>, </a:t>
            </a:r>
            <a:r>
              <a:rPr lang="ko-KR" altLang="en-US"/>
              <a:t>게임 개발 등 다양한 분야에서 </a:t>
            </a:r>
            <a:r>
              <a:rPr lang="ko-KR" altLang="en-US" smtClean="0"/>
              <a:t>활용</a:t>
            </a:r>
            <a:endParaRPr lang="en-US" altLang="ko-KR" smtClean="0"/>
          </a:p>
          <a:p>
            <a:pPr lvl="3"/>
            <a:r>
              <a:rPr lang="en-US" altLang="ko-KR" b="1" smtClean="0">
                <a:solidFill>
                  <a:srgbClr val="006600"/>
                </a:solidFill>
              </a:rPr>
              <a:t>JavaScript</a:t>
            </a:r>
            <a:r>
              <a:rPr lang="en-US" altLang="ko-KR" b="1">
                <a:solidFill>
                  <a:srgbClr val="006600"/>
                </a:solidFill>
              </a:rPr>
              <a:t>, Python, Lua </a:t>
            </a:r>
            <a:r>
              <a:rPr lang="ko-KR" altLang="en-US" b="1">
                <a:solidFill>
                  <a:srgbClr val="006600"/>
                </a:solidFill>
              </a:rPr>
              <a:t>등 </a:t>
            </a:r>
          </a:p>
        </p:txBody>
      </p:sp>
    </p:spTree>
    <p:extLst>
      <p:ext uri="{BB962C8B-B14F-4D97-AF65-F5344CB8AC3E}">
        <p14:creationId xmlns:p14="http://schemas.microsoft.com/office/powerpoint/2010/main" val="416876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플랫폼</a:t>
            </a:r>
            <a:r>
              <a:rPr lang="en-US" altLang="ko-KR"/>
              <a:t>(Platform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/>
              <a:t>구획된 </a:t>
            </a:r>
            <a:r>
              <a:rPr lang="ko-KR" altLang="en-US" smtClean="0"/>
              <a:t>땅이라는 </a:t>
            </a:r>
            <a:r>
              <a:rPr lang="en-US" altLang="ko-KR" smtClean="0"/>
              <a:t>'Plat</a:t>
            </a:r>
            <a:r>
              <a:rPr lang="en-US" altLang="ko-KR"/>
              <a:t>'</a:t>
            </a:r>
            <a:r>
              <a:rPr lang="ko-KR" altLang="en-US"/>
              <a:t>과 형태라는 뜻의 </a:t>
            </a:r>
            <a:r>
              <a:rPr lang="en-US" altLang="ko-KR"/>
              <a:t>'Form'</a:t>
            </a:r>
            <a:r>
              <a:rPr lang="ko-KR" altLang="en-US"/>
              <a:t>을 합성한 </a:t>
            </a:r>
            <a:r>
              <a:rPr lang="ko-KR" altLang="en-US" smtClean="0"/>
              <a:t>말</a:t>
            </a:r>
            <a:endParaRPr lang="en-US" altLang="ko-KR" smtClean="0"/>
          </a:p>
          <a:p>
            <a:pPr lvl="2"/>
            <a:r>
              <a:rPr lang="ko-KR" altLang="en-US"/>
              <a:t>개발된 프로그램이 동작할 수 있는 </a:t>
            </a:r>
            <a:r>
              <a:rPr lang="ko-KR" altLang="en-US" b="1">
                <a:solidFill>
                  <a:srgbClr val="FF0000"/>
                </a:solidFill>
              </a:rPr>
              <a:t>운영 </a:t>
            </a:r>
            <a:r>
              <a:rPr lang="ko-KR" altLang="en-US" b="1">
                <a:solidFill>
                  <a:srgbClr val="FF0000"/>
                </a:solidFill>
              </a:rPr>
              <a:t>환경 </a:t>
            </a:r>
            <a:r>
              <a:rPr lang="ko-KR" altLang="en-US" b="1" smtClean="0">
                <a:solidFill>
                  <a:srgbClr val="FF0000"/>
                </a:solidFill>
              </a:rPr>
              <a:t>전체</a:t>
            </a:r>
            <a:endParaRPr lang="en-US" altLang="ko-KR" b="1" smtClean="0">
              <a:solidFill>
                <a:srgbClr val="FF0000"/>
              </a:solidFill>
            </a:endParaRPr>
          </a:p>
          <a:p>
            <a:pPr lvl="3"/>
            <a:r>
              <a:rPr lang="ko-KR" altLang="en-US" b="1" smtClean="0">
                <a:solidFill>
                  <a:srgbClr val="0000CC"/>
                </a:solidFill>
              </a:rPr>
              <a:t>특정 </a:t>
            </a:r>
            <a:r>
              <a:rPr lang="ko-KR" altLang="en-US" b="1">
                <a:solidFill>
                  <a:srgbClr val="0000CC"/>
                </a:solidFill>
              </a:rPr>
              <a:t>목적을 위해 </a:t>
            </a:r>
            <a:r>
              <a:rPr lang="ko-KR" altLang="en-US"/>
              <a:t>여러 요소나 주체들을 </a:t>
            </a:r>
            <a:r>
              <a:rPr lang="ko-KR" altLang="en-US" b="1">
                <a:solidFill>
                  <a:srgbClr val="0000CC"/>
                </a:solidFill>
              </a:rPr>
              <a:t>연결하고 상호작용할 수 있도록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하는 </a:t>
            </a:r>
            <a:r>
              <a:rPr lang="ko-KR" altLang="en-US" b="1">
                <a:solidFill>
                  <a:srgbClr val="0000CC"/>
                </a:solidFill>
              </a:rPr>
              <a:t>기반이나 </a:t>
            </a:r>
            <a:r>
              <a:rPr lang="ko-KR" altLang="en-US" b="1" smtClean="0">
                <a:solidFill>
                  <a:srgbClr val="0000CC"/>
                </a:solidFill>
              </a:rPr>
              <a:t>시스템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3"/>
            <a:r>
              <a:rPr lang="ko-KR" altLang="en-US" smtClean="0"/>
              <a:t>특정 장치나 시스템 등에서 이를 구성하는 기초가 되는 틀 </a:t>
            </a:r>
            <a:endParaRPr lang="en-US" altLang="ko-KR" smtClean="0"/>
          </a:p>
        </p:txBody>
      </p:sp>
      <p:pic>
        <p:nvPicPr>
          <p:cNvPr id="1026" name="Picture 2" descr="플랫폼이란,플랫폼 사업모델,플랫폼 모델의 의미,플랫폼이 성공,플랫폼의 성공사례 - 올레포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11442"/>
            <a:ext cx="3168352" cy="302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717030"/>
            <a:ext cx="3219498" cy="295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51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플랫폼</a:t>
            </a:r>
            <a:r>
              <a:rPr lang="en-US" altLang="ko-KR"/>
              <a:t>(Platform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/>
              <a:t>플랫폼의 개념을 크게 </a:t>
            </a:r>
            <a:r>
              <a:rPr lang="en-US" altLang="ko-KR"/>
              <a:t>3</a:t>
            </a:r>
            <a:r>
              <a:rPr lang="ko-KR" altLang="en-US"/>
              <a:t>가지 측면</a:t>
            </a:r>
            <a:endParaRPr lang="en-US" altLang="ko-KR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720080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340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플랫폼</a:t>
            </a:r>
            <a:r>
              <a:rPr lang="en-US" altLang="ko-KR"/>
              <a:t>(Platform</a:t>
            </a:r>
            <a:r>
              <a:rPr lang="en-US" altLang="ko-KR" smtClean="0"/>
              <a:t>)</a:t>
            </a:r>
            <a:r>
              <a:rPr lang="ko-KR" altLang="en-US" smtClean="0"/>
              <a:t>과 프레임워크</a:t>
            </a:r>
            <a:endParaRPr lang="en-US" altLang="ko-KR" smtClean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6222092"/>
              </p:ext>
            </p:extLst>
          </p:nvPr>
        </p:nvGraphicFramePr>
        <p:xfrm>
          <a:off x="1259632" y="2420888"/>
          <a:ext cx="7416824" cy="280831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24136"/>
                <a:gridCol w="3096344"/>
                <a:gridCol w="3096344"/>
              </a:tblGrid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+mn-ea"/>
                          <a:ea typeface="+mn-ea"/>
                        </a:rPr>
                        <a:t>플랫폼 </a:t>
                      </a:r>
                      <a:r>
                        <a:rPr lang="en-US" altLang="ko-KR" sz="1200" b="1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1">
                          <a:latin typeface="+mn-ea"/>
                          <a:ea typeface="+mn-ea"/>
                        </a:rPr>
                        <a:t>Platform)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+mn-ea"/>
                          <a:ea typeface="+mn-ea"/>
                        </a:rPr>
                        <a:t>프레임워크 </a:t>
                      </a:r>
                      <a:r>
                        <a:rPr lang="en-US" altLang="ko-KR" sz="1200" b="1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1">
                          <a:latin typeface="+mn-ea"/>
                          <a:ea typeface="+mn-ea"/>
                        </a:rPr>
                        <a:t>Framework)</a:t>
                      </a:r>
                    </a:p>
                  </a:txBody>
                  <a:tcPr anchor="ctr"/>
                </a:tc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주요 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소프트웨어가 실행되는 환경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소프트웨어를 개발하는 뼈대 제공</a:t>
                      </a:r>
                    </a:p>
                  </a:txBody>
                  <a:tcPr anchor="ctr"/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하드웨어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운영체제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서비스 등 포괄적인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개발 도구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라이브러리</a:t>
                      </a:r>
                      <a:r>
                        <a:rPr lang="en-US" altLang="ko-KR" sz="1200"/>
                        <a:t>, API </a:t>
                      </a:r>
                      <a:r>
                        <a:rPr lang="ko-KR" altLang="en-US" sz="1200"/>
                        <a:t>등 </a:t>
                      </a:r>
                      <a:r>
                        <a:rPr lang="en-US" altLang="ko-KR" sz="1200" smtClean="0"/>
                        <a:t/>
                      </a:r>
                      <a:br>
                        <a:rPr lang="en-US" altLang="ko-KR" sz="1200" smtClean="0"/>
                      </a:br>
                      <a:r>
                        <a:rPr lang="ko-KR" altLang="en-US" sz="1200" smtClean="0"/>
                        <a:t>소프트웨어적 </a:t>
                      </a:r>
                      <a:r>
                        <a:rPr lang="ko-KR" altLang="en-US" sz="1200"/>
                        <a:t>요소</a:t>
                      </a:r>
                    </a:p>
                  </a:txBody>
                  <a:tcPr anchor="ctr"/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제어권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시스템 전체를 제어하며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그 위에서 애플리케이션이 구동됨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 smtClean="0"/>
                        <a:t>제어의 </a:t>
                      </a:r>
                      <a:r>
                        <a:rPr lang="ko-KR" altLang="en-US" sz="1200"/>
                        <a:t>역전</a:t>
                      </a:r>
                      <a:r>
                        <a:rPr lang="en-US" altLang="ko-KR" sz="1200"/>
                        <a:t>(</a:t>
                      </a:r>
                      <a:r>
                        <a:rPr lang="en-US" altLang="ko-KR" sz="1200"/>
                        <a:t>IoC</a:t>
                      </a:r>
                      <a:r>
                        <a:rPr lang="en-US" altLang="ko-KR" sz="1200" smtClean="0"/>
                        <a:t>)</a:t>
                      </a:r>
                      <a:r>
                        <a:rPr lang="ko-KR" altLang="en-US" sz="1200" smtClean="0"/>
                        <a:t>을 </a:t>
                      </a:r>
                      <a:r>
                        <a:rPr lang="ko-KR" altLang="en-US" sz="1200"/>
                        <a:t>통해 개발 </a:t>
                      </a:r>
                      <a:r>
                        <a:rPr lang="ko-KR" altLang="en-US" sz="1200"/>
                        <a:t>흐름을 </a:t>
                      </a:r>
                      <a:r>
                        <a:rPr lang="en-US" altLang="ko-KR" sz="1200" smtClean="0"/>
                        <a:t/>
                      </a:r>
                      <a:br>
                        <a:rPr lang="en-US" altLang="ko-KR" sz="1200" smtClean="0"/>
                      </a:br>
                      <a:r>
                        <a:rPr lang="ko-KR" altLang="en-US" sz="1200" smtClean="0"/>
                        <a:t>주도함</a:t>
                      </a:r>
                      <a:endParaRPr lang="ko-KR" altLang="en-US" sz="1200"/>
                    </a:p>
                  </a:txBody>
                  <a:tcPr anchor="ctr"/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주체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사용자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소비</a:t>
                      </a:r>
                      <a:r>
                        <a:rPr lang="en-US" altLang="ko-KR" sz="1200"/>
                        <a:t>) </a:t>
                      </a:r>
                      <a:r>
                        <a:rPr lang="ko-KR" altLang="en-US" sz="1200"/>
                        <a:t>및 개발자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배포</a:t>
                      </a:r>
                      <a:r>
                        <a:rPr lang="en-US" altLang="ko-KR" sz="1200"/>
                        <a:t>) </a:t>
                      </a:r>
                      <a:r>
                        <a:rPr lang="ko-KR" altLang="en-US" sz="1200"/>
                        <a:t>모두에게 </a:t>
                      </a:r>
                      <a:r>
                        <a:rPr lang="en-US" altLang="ko-KR" sz="1200" smtClean="0"/>
                        <a:t/>
                      </a:r>
                      <a:br>
                        <a:rPr lang="en-US" altLang="ko-KR" sz="1200" smtClean="0"/>
                      </a:br>
                      <a:r>
                        <a:rPr lang="ko-KR" altLang="en-US" sz="1200" smtClean="0"/>
                        <a:t>관련됨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주로 개발자에게 관련됨</a:t>
                      </a:r>
                    </a:p>
                  </a:txBody>
                  <a:tcPr anchor="ctr"/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비유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건축을 위한 대지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토지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수도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전기 </a:t>
                      </a:r>
                      <a:r>
                        <a:rPr lang="ko-KR" altLang="en-US" sz="1200"/>
                        <a:t>등 </a:t>
                      </a:r>
                      <a:r>
                        <a:rPr lang="en-US" altLang="ko-KR" sz="1200" smtClean="0"/>
                        <a:t/>
                      </a:r>
                      <a:br>
                        <a:rPr lang="en-US" altLang="ko-KR" sz="1200" smtClean="0"/>
                      </a:br>
                      <a:r>
                        <a:rPr lang="ko-KR" altLang="en-US" sz="1200" smtClean="0"/>
                        <a:t>인프라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건물을 짓기 위한 설계 도면과 골조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47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 smtClean="0"/>
              <a:t>액셀러레이터</a:t>
            </a:r>
            <a:r>
              <a:rPr lang="en-US" altLang="ko-KR"/>
              <a:t>(accelerator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/>
              <a:t>가속장치</a:t>
            </a:r>
            <a:r>
              <a:rPr lang="en-US" altLang="ko-KR"/>
              <a:t>(Accelerator)</a:t>
            </a:r>
            <a:r>
              <a:rPr lang="ko-KR" altLang="en-US"/>
              <a:t>라는 말에서 </a:t>
            </a:r>
            <a:r>
              <a:rPr lang="ko-KR" altLang="en-US" smtClean="0"/>
              <a:t>따옴</a:t>
            </a:r>
            <a:endParaRPr lang="en-US" altLang="ko-KR" smtClean="0"/>
          </a:p>
          <a:p>
            <a:pPr lvl="2"/>
            <a:r>
              <a:rPr lang="ko-KR" altLang="en-US" smtClean="0"/>
              <a:t>인큐베이터</a:t>
            </a:r>
            <a:r>
              <a:rPr lang="en-US" altLang="ko-KR" smtClean="0"/>
              <a:t>(</a:t>
            </a:r>
            <a:r>
              <a:rPr lang="ko-KR" altLang="en-US"/>
              <a:t>스스로 사업을 할 수 있을 때까지 </a:t>
            </a:r>
            <a:r>
              <a:rPr lang="ko-KR" altLang="en-US" smtClean="0"/>
              <a:t>관리</a:t>
            </a:r>
            <a:r>
              <a:rPr lang="en-US" altLang="ko-KR" smtClean="0"/>
              <a:t>)</a:t>
            </a:r>
            <a:r>
              <a:rPr lang="ko-KR" altLang="en-US" smtClean="0"/>
              <a:t>와 </a:t>
            </a:r>
            <a:r>
              <a:rPr lang="ko-KR" altLang="en-US"/>
              <a:t>달리 </a:t>
            </a:r>
            <a:r>
              <a:rPr lang="ko-KR" altLang="en-US" b="1">
                <a:solidFill>
                  <a:srgbClr val="0000CC"/>
                </a:solidFill>
              </a:rPr>
              <a:t>스타트업에게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사무공간 </a:t>
            </a:r>
            <a:r>
              <a:rPr lang="ko-KR" altLang="en-US" b="1">
                <a:solidFill>
                  <a:srgbClr val="0000CC"/>
                </a:solidFill>
              </a:rPr>
              <a:t>뿐만아니라</a:t>
            </a:r>
            <a:r>
              <a:rPr lang="en-US" altLang="ko-KR" b="1">
                <a:solidFill>
                  <a:srgbClr val="0000CC"/>
                </a:solidFill>
              </a:rPr>
              <a:t>, </a:t>
            </a:r>
            <a:r>
              <a:rPr lang="ko-KR" altLang="en-US" b="1">
                <a:solidFill>
                  <a:srgbClr val="0000CC"/>
                </a:solidFill>
              </a:rPr>
              <a:t>창업자금을 투자하고 멘토링을</a:t>
            </a:r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ko-KR" altLang="en-US" smtClean="0"/>
              <a:t>해주는 전문기관</a:t>
            </a:r>
            <a:endParaRPr lang="en-US" altLang="ko-KR" smtClean="0"/>
          </a:p>
          <a:p>
            <a:pPr lvl="3"/>
            <a:r>
              <a:rPr lang="ko-KR" altLang="en-US" smtClean="0"/>
              <a:t>초기 </a:t>
            </a:r>
            <a:r>
              <a:rPr lang="ko-KR" altLang="en-US"/>
              <a:t>유망 창업기업</a:t>
            </a:r>
            <a:r>
              <a:rPr lang="en-US" altLang="ko-KR"/>
              <a:t>(</a:t>
            </a:r>
            <a:r>
              <a:rPr lang="ko-KR" altLang="en-US"/>
              <a:t>스타트 업</a:t>
            </a:r>
            <a:r>
              <a:rPr lang="en-US" altLang="ko-KR"/>
              <a:t>)</a:t>
            </a:r>
            <a:r>
              <a:rPr lang="ko-KR" altLang="en-US"/>
              <a:t>을 발굴하여 엔젤투자</a:t>
            </a:r>
            <a:r>
              <a:rPr lang="en-US" altLang="ko-KR"/>
              <a:t>, </a:t>
            </a:r>
            <a:r>
              <a:rPr lang="ko-KR" altLang="en-US"/>
              <a:t>사업공간</a:t>
            </a:r>
            <a:r>
              <a:rPr lang="en-US" altLang="ko-KR"/>
              <a:t>, </a:t>
            </a:r>
            <a:r>
              <a:rPr lang="ko-KR" altLang="en-US"/>
              <a:t>멘토링 등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종합보육서비스를 </a:t>
            </a:r>
            <a:r>
              <a:rPr lang="ko-KR" altLang="en-US"/>
              <a:t>제공하는 </a:t>
            </a:r>
            <a:r>
              <a:rPr lang="ko-KR" altLang="en-US" smtClean="0"/>
              <a:t>창업기획자</a:t>
            </a:r>
            <a:endParaRPr lang="en-US" altLang="ko-KR" smtClean="0"/>
          </a:p>
          <a:p>
            <a:pPr lvl="3"/>
            <a:r>
              <a:rPr lang="ko-KR" altLang="en-US" smtClean="0"/>
              <a:t>창업 초기 기업이 빨리 성장 궤도에 오를 수 있도록 자금과 멘토링 지원을 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프로그램</a:t>
            </a:r>
            <a:endParaRPr lang="ko-KR" alt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02" y="4599621"/>
            <a:ext cx="3929562" cy="164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52924"/>
            <a:ext cx="3991918" cy="12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49080"/>
            <a:ext cx="3991918" cy="127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520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5789</TotalTime>
  <Words>932</Words>
  <Application>Microsoft Office PowerPoint</Application>
  <PresentationFormat>화면 슬라이드 쇼(4:3)</PresentationFormat>
  <Paragraphs>193</Paragraphs>
  <Slides>32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테마</vt:lpstr>
      <vt:lpstr>블록체인 기술과 응용 서비스</vt:lpstr>
      <vt:lpstr>블록체인의 개요</vt:lpstr>
      <vt:lpstr>학습목표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블록체인의 개요</dc:title>
  <dc:creator>Microsoft Corporation</dc:creator>
  <cp:lastModifiedBy>박인철</cp:lastModifiedBy>
  <cp:revision>225</cp:revision>
  <dcterms:created xsi:type="dcterms:W3CDTF">2006-10-05T04:04:58Z</dcterms:created>
  <dcterms:modified xsi:type="dcterms:W3CDTF">2025-09-08T12:43:35Z</dcterms:modified>
</cp:coreProperties>
</file>